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6"/>
  </p:notesMasterIdLst>
  <p:sldIdLst>
    <p:sldId id="304" r:id="rId5"/>
    <p:sldId id="11089290" r:id="rId6"/>
    <p:sldId id="11089310" r:id="rId7"/>
    <p:sldId id="2012" r:id="rId8"/>
    <p:sldId id="11089247" r:id="rId9"/>
    <p:sldId id="11089312" r:id="rId10"/>
    <p:sldId id="11089315" r:id="rId11"/>
    <p:sldId id="11089289" r:id="rId12"/>
    <p:sldId id="11089313" r:id="rId13"/>
    <p:sldId id="11089296" r:id="rId14"/>
    <p:sldId id="11089297" r:id="rId15"/>
    <p:sldId id="11089294" r:id="rId16"/>
    <p:sldId id="11089298" r:id="rId17"/>
    <p:sldId id="11089299" r:id="rId18"/>
    <p:sldId id="11089300" r:id="rId19"/>
    <p:sldId id="11089301" r:id="rId20"/>
    <p:sldId id="11089316" r:id="rId21"/>
    <p:sldId id="11089305" r:id="rId22"/>
    <p:sldId id="11089317" r:id="rId23"/>
    <p:sldId id="11089307" r:id="rId24"/>
    <p:sldId id="11089308" r:id="rId25"/>
  </p:sldIdLst>
  <p:sldSz cx="12192000" cy="6858000"/>
  <p:notesSz cx="7104063" cy="10234613"/>
  <p:embeddedFontLst>
    <p:embeddedFont>
      <p:font typeface="新細明體" panose="02020500000000000000" pitchFamily="18" charset="-120"/>
      <p:regular r:id="rId27"/>
    </p:embeddedFont>
    <p:embeddedFont>
      <p:font typeface="思源黑体 CN Bold" panose="02010600030101010101" charset="-122"/>
      <p:bold r:id="rId28"/>
    </p:embeddedFont>
    <p:embeddedFont>
      <p:font typeface="思源黑体 CN Regular" panose="02010600030101010101" charset="-122"/>
      <p:regular r:id="rId29"/>
    </p:embeddedFont>
    <p:embeddedFont>
      <p:font typeface="Helvetica" panose="020B0604020202020204" pitchFamily="34" charset="0"/>
      <p:regular r:id="rId30"/>
      <p:bold r:id="rId31"/>
      <p:italic r:id="rId32"/>
      <p:boldItalic r:id="rId33"/>
    </p:embeddedFont>
    <p:embeddedFont>
      <p:font typeface="Impact" panose="020B0806030902050204" pitchFamily="34" charset="0"/>
      <p:regular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微软雅黑 Light" panose="020B0502040204020203" pitchFamily="34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0D2"/>
    <a:srgbClr val="1D4BA0"/>
    <a:srgbClr val="3C56FC"/>
    <a:srgbClr val="0F5CD6"/>
    <a:srgbClr val="002060"/>
    <a:srgbClr val="2C62FC"/>
    <a:srgbClr val="FFFFFF"/>
    <a:srgbClr val="485F8A"/>
    <a:srgbClr val="02254F"/>
    <a:srgbClr val="178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360" autoAdjust="0"/>
  </p:normalViewPr>
  <p:slideViewPr>
    <p:cSldViewPr snapToGrid="0">
      <p:cViewPr varScale="1">
        <p:scale>
          <a:sx n="101" d="100"/>
          <a:sy n="101" d="100"/>
        </p:scale>
        <p:origin x="260" y="76"/>
      </p:cViewPr>
      <p:guideLst/>
    </p:cSldViewPr>
  </p:slideViewPr>
  <p:outlineViewPr>
    <p:cViewPr>
      <p:scale>
        <a:sx n="33" d="100"/>
        <a:sy n="33" d="100"/>
      </p:scale>
      <p:origin x="0" y="-5523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832"/>
    </p:cViewPr>
  </p:sorterViewPr>
  <p:notesViewPr>
    <p:cSldViewPr snapToGrid="0">
      <p:cViewPr varScale="1">
        <p:scale>
          <a:sx n="86" d="100"/>
          <a:sy n="86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 rot="5400000">
            <a:off x="-16516" y="16516"/>
            <a:ext cx="441246" cy="408214"/>
          </a:xfrm>
          <a:prstGeom prst="triangle">
            <a:avLst>
              <a:gd name="adj" fmla="val 0"/>
            </a:avLst>
          </a:prstGeom>
          <a:solidFill>
            <a:srgbClr val="1D4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5400000" flipH="1" flipV="1">
            <a:off x="11767270" y="6433270"/>
            <a:ext cx="441246" cy="408214"/>
          </a:xfrm>
          <a:prstGeom prst="triangle">
            <a:avLst>
              <a:gd name="adj" fmla="val 0"/>
            </a:avLst>
          </a:prstGeom>
          <a:solidFill>
            <a:srgbClr val="1D4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lide Number Placeholder 21"/>
          <p:cNvSpPr txBox="1"/>
          <p:nvPr userDrawn="1"/>
        </p:nvSpPr>
        <p:spPr>
          <a:xfrm>
            <a:off x="9040586" y="6518642"/>
            <a:ext cx="2743200" cy="1595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zh-CN"/>
            </a:defPPr>
            <a:lvl1pPr marL="0" algn="r" defTabSz="914400" rtl="0" eaLnBrk="1" latinLnBrk="0" hangingPunct="1">
              <a:defRPr sz="1000" b="0" i="0" kern="1200">
                <a:solidFill>
                  <a:schemeClr val="accent1"/>
                </a:solidFill>
                <a:latin typeface="+mn-ea"/>
                <a:ea typeface="+mn-ea"/>
                <a:cs typeface="Source Han Sans CN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84269F9-B5CE-EB46-8536-1F9E4423A6BA}" type="slidenum">
              <a:rPr kumimoji="1" lang="zh-CN" altLang="en-US" sz="9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kumimoji="1" lang="zh-CN" alt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手机屏幕的截图&#10;&#10;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 Placeholder 21"/>
          <p:cNvSpPr txBox="1"/>
          <p:nvPr userDrawn="1"/>
        </p:nvSpPr>
        <p:spPr>
          <a:xfrm>
            <a:off x="9067392" y="6534513"/>
            <a:ext cx="2743200" cy="1595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zh-CN"/>
            </a:defPPr>
            <a:lvl1pPr marL="0" algn="r" defTabSz="914400" rtl="0" eaLnBrk="1" latinLnBrk="0" hangingPunct="1">
              <a:defRPr sz="1000" b="0" i="0" kern="1200">
                <a:solidFill>
                  <a:schemeClr val="accent1"/>
                </a:solidFill>
                <a:latin typeface="+mn-ea"/>
                <a:ea typeface="+mn-ea"/>
                <a:cs typeface="Source Han Sans CN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84269F9-B5CE-EB46-8536-1F9E4423A6BA}" type="slidenum">
              <a:rPr kumimoji="1" lang="zh-CN" altLang="en-US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kumimoji="1"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671897"/>
            <a:ext cx="12191993" cy="572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434041" y="129938"/>
            <a:ext cx="4376551" cy="411197"/>
            <a:chOff x="7527980" y="155219"/>
            <a:chExt cx="4376551" cy="411197"/>
          </a:xfrm>
        </p:grpSpPr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527980" y="155219"/>
              <a:ext cx="632607" cy="384693"/>
            </a:xfrm>
            <a:prstGeom prst="rect">
              <a:avLst/>
            </a:prstGeom>
          </p:spPr>
        </p:pic>
        <p:cxnSp>
          <p:nvCxnSpPr>
            <p:cNvPr id="17" name="直线连接符 11"/>
            <p:cNvCxnSpPr/>
            <p:nvPr userDrawn="1"/>
          </p:nvCxnSpPr>
          <p:spPr>
            <a:xfrm>
              <a:off x="8405455" y="254242"/>
              <a:ext cx="0" cy="2523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650323" y="181724"/>
              <a:ext cx="3254208" cy="38469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／内容页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84269F9-B5CE-EB46-8536-1F9E4423A6B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817382" y="6396999"/>
            <a:ext cx="2546350" cy="15875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标题：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00800"/>
            <a:ext cx="749300" cy="1524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 rot="2700000">
            <a:off x="-276857" y="248442"/>
            <a:ext cx="553715" cy="553715"/>
          </a:xfrm>
          <a:custGeom>
            <a:avLst/>
            <a:gdLst>
              <a:gd name="connsiteX0" fmla="*/ 0 w 569196"/>
              <a:gd name="connsiteY0" fmla="*/ 0 h 569196"/>
              <a:gd name="connsiteX1" fmla="*/ 569196 w 569196"/>
              <a:gd name="connsiteY1" fmla="*/ 0 h 569196"/>
              <a:gd name="connsiteX2" fmla="*/ 569196 w 569196"/>
              <a:gd name="connsiteY2" fmla="*/ 569196 h 569196"/>
              <a:gd name="connsiteX3" fmla="*/ 0 w 569196"/>
              <a:gd name="connsiteY3" fmla="*/ 569196 h 569196"/>
              <a:gd name="connsiteX4" fmla="*/ 0 w 569196"/>
              <a:gd name="connsiteY4" fmla="*/ 0 h 569196"/>
              <a:gd name="connsiteX0-1" fmla="*/ 0 w 569196"/>
              <a:gd name="connsiteY0-2" fmla="*/ 0 h 569196"/>
              <a:gd name="connsiteX1-3" fmla="*/ 569196 w 569196"/>
              <a:gd name="connsiteY1-4" fmla="*/ 0 h 569196"/>
              <a:gd name="connsiteX2-5" fmla="*/ 569196 w 569196"/>
              <a:gd name="connsiteY2-6" fmla="*/ 569196 h 569196"/>
              <a:gd name="connsiteX3-7" fmla="*/ 247626 w 569196"/>
              <a:gd name="connsiteY3-8" fmla="*/ 252785 h 569196"/>
              <a:gd name="connsiteX4-9" fmla="*/ 0 w 569196"/>
              <a:gd name="connsiteY4-10" fmla="*/ 0 h 5691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9196" h="569196">
                <a:moveTo>
                  <a:pt x="0" y="0"/>
                </a:moveTo>
                <a:lnTo>
                  <a:pt x="569196" y="0"/>
                </a:lnTo>
                <a:lnTo>
                  <a:pt x="569196" y="569196"/>
                </a:lnTo>
                <a:lnTo>
                  <a:pt x="247626" y="25278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9"/>
          <p:cNvSpPr/>
          <p:nvPr userDrawn="1"/>
        </p:nvSpPr>
        <p:spPr>
          <a:xfrm rot="2700000">
            <a:off x="-275667" y="479966"/>
            <a:ext cx="553715" cy="550348"/>
          </a:xfrm>
          <a:custGeom>
            <a:avLst/>
            <a:gdLst>
              <a:gd name="connsiteX0" fmla="*/ 0 w 569196"/>
              <a:gd name="connsiteY0" fmla="*/ 0 h 569196"/>
              <a:gd name="connsiteX1" fmla="*/ 569196 w 569196"/>
              <a:gd name="connsiteY1" fmla="*/ 0 h 569196"/>
              <a:gd name="connsiteX2" fmla="*/ 569196 w 569196"/>
              <a:gd name="connsiteY2" fmla="*/ 569196 h 569196"/>
              <a:gd name="connsiteX3" fmla="*/ 0 w 569196"/>
              <a:gd name="connsiteY3" fmla="*/ 569196 h 569196"/>
              <a:gd name="connsiteX4" fmla="*/ 0 w 569196"/>
              <a:gd name="connsiteY4" fmla="*/ 0 h 569196"/>
              <a:gd name="connsiteX0-1" fmla="*/ 0 w 569196"/>
              <a:gd name="connsiteY0-2" fmla="*/ 0 h 569196"/>
              <a:gd name="connsiteX1-3" fmla="*/ 569196 w 569196"/>
              <a:gd name="connsiteY1-4" fmla="*/ 0 h 569196"/>
              <a:gd name="connsiteX2-5" fmla="*/ 569196 w 569196"/>
              <a:gd name="connsiteY2-6" fmla="*/ 569196 h 569196"/>
              <a:gd name="connsiteX3-7" fmla="*/ 247626 w 569196"/>
              <a:gd name="connsiteY3-8" fmla="*/ 252785 h 569196"/>
              <a:gd name="connsiteX4-9" fmla="*/ 0 w 569196"/>
              <a:gd name="connsiteY4-10" fmla="*/ 0 h 569196"/>
              <a:gd name="connsiteX0-11" fmla="*/ 0 w 569196"/>
              <a:gd name="connsiteY0-12" fmla="*/ 0 h 569196"/>
              <a:gd name="connsiteX1-13" fmla="*/ 569196 w 569196"/>
              <a:gd name="connsiteY1-14" fmla="*/ 0 h 569196"/>
              <a:gd name="connsiteX2-15" fmla="*/ 569196 w 569196"/>
              <a:gd name="connsiteY2-16" fmla="*/ 569196 h 569196"/>
              <a:gd name="connsiteX3-17" fmla="*/ 431468 w 569196"/>
              <a:gd name="connsiteY3-18" fmla="*/ 436626 h 569196"/>
              <a:gd name="connsiteX4-19" fmla="*/ 0 w 569196"/>
              <a:gd name="connsiteY4-20" fmla="*/ 0 h 569196"/>
              <a:gd name="connsiteX0-21" fmla="*/ 0 w 569196"/>
              <a:gd name="connsiteY0-22" fmla="*/ 0 h 569196"/>
              <a:gd name="connsiteX1-23" fmla="*/ 569196 w 569196"/>
              <a:gd name="connsiteY1-24" fmla="*/ 0 h 569196"/>
              <a:gd name="connsiteX2-25" fmla="*/ 569196 w 569196"/>
              <a:gd name="connsiteY2-26" fmla="*/ 569196 h 569196"/>
              <a:gd name="connsiteX3-27" fmla="*/ 28174 w 569196"/>
              <a:gd name="connsiteY3-28" fmla="*/ 382969 h 569196"/>
              <a:gd name="connsiteX4-29" fmla="*/ 0 w 569196"/>
              <a:gd name="connsiteY4-30" fmla="*/ 0 h 569196"/>
              <a:gd name="connsiteX0-31" fmla="*/ 0 w 569196"/>
              <a:gd name="connsiteY0-32" fmla="*/ 0 h 382969"/>
              <a:gd name="connsiteX1-33" fmla="*/ 569196 w 569196"/>
              <a:gd name="connsiteY1-34" fmla="*/ 0 h 382969"/>
              <a:gd name="connsiteX2-35" fmla="*/ 567466 w 569196"/>
              <a:gd name="connsiteY2-36" fmla="*/ 370146 h 382969"/>
              <a:gd name="connsiteX3-37" fmla="*/ 28174 w 569196"/>
              <a:gd name="connsiteY3-38" fmla="*/ 382969 h 382969"/>
              <a:gd name="connsiteX4-39" fmla="*/ 0 w 569196"/>
              <a:gd name="connsiteY4-40" fmla="*/ 0 h 382969"/>
              <a:gd name="connsiteX0-41" fmla="*/ 0 w 569196"/>
              <a:gd name="connsiteY0-42" fmla="*/ 0 h 382969"/>
              <a:gd name="connsiteX1-43" fmla="*/ 569196 w 569196"/>
              <a:gd name="connsiteY1-44" fmla="*/ 0 h 382969"/>
              <a:gd name="connsiteX2-45" fmla="*/ 567466 w 569196"/>
              <a:gd name="connsiteY2-46" fmla="*/ 370146 h 382969"/>
              <a:gd name="connsiteX3-47" fmla="*/ 28174 w 569196"/>
              <a:gd name="connsiteY3-48" fmla="*/ 382969 h 382969"/>
              <a:gd name="connsiteX4-49" fmla="*/ 0 w 569196"/>
              <a:gd name="connsiteY4-50" fmla="*/ 0 h 382969"/>
              <a:gd name="connsiteX0-51" fmla="*/ 0 w 569196"/>
              <a:gd name="connsiteY0-52" fmla="*/ 0 h 419953"/>
              <a:gd name="connsiteX1-53" fmla="*/ 569196 w 569196"/>
              <a:gd name="connsiteY1-54" fmla="*/ 0 h 419953"/>
              <a:gd name="connsiteX2-55" fmla="*/ 567466 w 569196"/>
              <a:gd name="connsiteY2-56" fmla="*/ 370146 h 419953"/>
              <a:gd name="connsiteX3-57" fmla="*/ 370071 w 569196"/>
              <a:gd name="connsiteY3-58" fmla="*/ 408149 h 419953"/>
              <a:gd name="connsiteX4-59" fmla="*/ 28174 w 569196"/>
              <a:gd name="connsiteY4-60" fmla="*/ 382969 h 419953"/>
              <a:gd name="connsiteX5" fmla="*/ 0 w 569196"/>
              <a:gd name="connsiteY5" fmla="*/ 0 h 419953"/>
              <a:gd name="connsiteX0-61" fmla="*/ 0 w 569196"/>
              <a:gd name="connsiteY0-62" fmla="*/ 0 h 411502"/>
              <a:gd name="connsiteX1-63" fmla="*/ 569196 w 569196"/>
              <a:gd name="connsiteY1-64" fmla="*/ 0 h 411502"/>
              <a:gd name="connsiteX2-65" fmla="*/ 567466 w 569196"/>
              <a:gd name="connsiteY2-66" fmla="*/ 370146 h 411502"/>
              <a:gd name="connsiteX3-67" fmla="*/ 376995 w 569196"/>
              <a:gd name="connsiteY3-68" fmla="*/ 383917 h 411502"/>
              <a:gd name="connsiteX4-69" fmla="*/ 28174 w 569196"/>
              <a:gd name="connsiteY4-70" fmla="*/ 382969 h 411502"/>
              <a:gd name="connsiteX5-71" fmla="*/ 0 w 569196"/>
              <a:gd name="connsiteY5-72" fmla="*/ 0 h 411502"/>
              <a:gd name="connsiteX0-73" fmla="*/ 0 w 569196"/>
              <a:gd name="connsiteY0-74" fmla="*/ 0 h 415207"/>
              <a:gd name="connsiteX1-75" fmla="*/ 569196 w 569196"/>
              <a:gd name="connsiteY1-76" fmla="*/ 0 h 415207"/>
              <a:gd name="connsiteX2-77" fmla="*/ 567466 w 569196"/>
              <a:gd name="connsiteY2-78" fmla="*/ 370146 h 415207"/>
              <a:gd name="connsiteX3-79" fmla="*/ 402959 w 569196"/>
              <a:gd name="connsiteY3-80" fmla="*/ 396034 h 415207"/>
              <a:gd name="connsiteX4-81" fmla="*/ 28174 w 569196"/>
              <a:gd name="connsiteY4-82" fmla="*/ 382969 h 415207"/>
              <a:gd name="connsiteX5-83" fmla="*/ 0 w 569196"/>
              <a:gd name="connsiteY5-84" fmla="*/ 0 h 415207"/>
              <a:gd name="connsiteX0-85" fmla="*/ 0 w 569196"/>
              <a:gd name="connsiteY0-86" fmla="*/ 0 h 415207"/>
              <a:gd name="connsiteX1-87" fmla="*/ 569196 w 569196"/>
              <a:gd name="connsiteY1-88" fmla="*/ 0 h 415207"/>
              <a:gd name="connsiteX2-89" fmla="*/ 567466 w 569196"/>
              <a:gd name="connsiteY2-90" fmla="*/ 370146 h 415207"/>
              <a:gd name="connsiteX3-91" fmla="*/ 402959 w 569196"/>
              <a:gd name="connsiteY3-92" fmla="*/ 396034 h 415207"/>
              <a:gd name="connsiteX4-93" fmla="*/ 28174 w 569196"/>
              <a:gd name="connsiteY4-94" fmla="*/ 382969 h 415207"/>
              <a:gd name="connsiteX5-95" fmla="*/ 0 w 569196"/>
              <a:gd name="connsiteY5-96" fmla="*/ 0 h 415207"/>
              <a:gd name="connsiteX0-97" fmla="*/ 0 w 569196"/>
              <a:gd name="connsiteY0-98" fmla="*/ 0 h 415207"/>
              <a:gd name="connsiteX1-99" fmla="*/ 569196 w 569196"/>
              <a:gd name="connsiteY1-100" fmla="*/ 0 h 415207"/>
              <a:gd name="connsiteX2-101" fmla="*/ 567466 w 569196"/>
              <a:gd name="connsiteY2-102" fmla="*/ 370146 h 415207"/>
              <a:gd name="connsiteX3-103" fmla="*/ 402959 w 569196"/>
              <a:gd name="connsiteY3-104" fmla="*/ 396034 h 415207"/>
              <a:gd name="connsiteX4-105" fmla="*/ 28174 w 569196"/>
              <a:gd name="connsiteY4-106" fmla="*/ 382969 h 415207"/>
              <a:gd name="connsiteX5-107" fmla="*/ 0 w 569196"/>
              <a:gd name="connsiteY5-108" fmla="*/ 0 h 415207"/>
              <a:gd name="connsiteX0-109" fmla="*/ 0 w 569196"/>
              <a:gd name="connsiteY0-110" fmla="*/ 0 h 406031"/>
              <a:gd name="connsiteX1-111" fmla="*/ 569196 w 569196"/>
              <a:gd name="connsiteY1-112" fmla="*/ 0 h 406031"/>
              <a:gd name="connsiteX2-113" fmla="*/ 567466 w 569196"/>
              <a:gd name="connsiteY2-114" fmla="*/ 370146 h 406031"/>
              <a:gd name="connsiteX3-115" fmla="*/ 402959 w 569196"/>
              <a:gd name="connsiteY3-116" fmla="*/ 396034 h 406031"/>
              <a:gd name="connsiteX4-117" fmla="*/ 28174 w 569196"/>
              <a:gd name="connsiteY4-118" fmla="*/ 382969 h 406031"/>
              <a:gd name="connsiteX5-119" fmla="*/ 0 w 569196"/>
              <a:gd name="connsiteY5-120" fmla="*/ 0 h 406031"/>
              <a:gd name="connsiteX0-121" fmla="*/ 0 w 569196"/>
              <a:gd name="connsiteY0-122" fmla="*/ 0 h 396034"/>
              <a:gd name="connsiteX1-123" fmla="*/ 569196 w 569196"/>
              <a:gd name="connsiteY1-124" fmla="*/ 0 h 396034"/>
              <a:gd name="connsiteX2-125" fmla="*/ 567466 w 569196"/>
              <a:gd name="connsiteY2-126" fmla="*/ 370146 h 396034"/>
              <a:gd name="connsiteX3-127" fmla="*/ 402959 w 569196"/>
              <a:gd name="connsiteY3-128" fmla="*/ 396034 h 396034"/>
              <a:gd name="connsiteX4-129" fmla="*/ 241072 w 569196"/>
              <a:gd name="connsiteY4-130" fmla="*/ 242768 h 396034"/>
              <a:gd name="connsiteX5-131" fmla="*/ 0 w 569196"/>
              <a:gd name="connsiteY5-132" fmla="*/ 0 h 396034"/>
              <a:gd name="connsiteX0-133" fmla="*/ 0 w 569196"/>
              <a:gd name="connsiteY0-134" fmla="*/ 0 h 396035"/>
              <a:gd name="connsiteX1-135" fmla="*/ 569196 w 569196"/>
              <a:gd name="connsiteY1-136" fmla="*/ 0 h 396035"/>
              <a:gd name="connsiteX2-137" fmla="*/ 567466 w 569196"/>
              <a:gd name="connsiteY2-138" fmla="*/ 370146 h 396035"/>
              <a:gd name="connsiteX3-139" fmla="*/ 392574 w 569196"/>
              <a:gd name="connsiteY3-140" fmla="*/ 396035 h 396035"/>
              <a:gd name="connsiteX4-141" fmla="*/ 241072 w 569196"/>
              <a:gd name="connsiteY4-142" fmla="*/ 242768 h 396035"/>
              <a:gd name="connsiteX5-143" fmla="*/ 0 w 569196"/>
              <a:gd name="connsiteY5-144" fmla="*/ 0 h 396035"/>
              <a:gd name="connsiteX0-145" fmla="*/ 0 w 569196"/>
              <a:gd name="connsiteY0-146" fmla="*/ 0 h 400053"/>
              <a:gd name="connsiteX1-147" fmla="*/ 569196 w 569196"/>
              <a:gd name="connsiteY1-148" fmla="*/ 0 h 400053"/>
              <a:gd name="connsiteX2-149" fmla="*/ 567466 w 569196"/>
              <a:gd name="connsiteY2-150" fmla="*/ 394378 h 400053"/>
              <a:gd name="connsiteX3-151" fmla="*/ 392574 w 569196"/>
              <a:gd name="connsiteY3-152" fmla="*/ 396035 h 400053"/>
              <a:gd name="connsiteX4-153" fmla="*/ 241072 w 569196"/>
              <a:gd name="connsiteY4-154" fmla="*/ 242768 h 400053"/>
              <a:gd name="connsiteX5-155" fmla="*/ 0 w 569196"/>
              <a:gd name="connsiteY5-156" fmla="*/ 0 h 400053"/>
              <a:gd name="connsiteX0-157" fmla="*/ 0 w 569196"/>
              <a:gd name="connsiteY0-158" fmla="*/ 0 h 558034"/>
              <a:gd name="connsiteX1-159" fmla="*/ 569196 w 569196"/>
              <a:gd name="connsiteY1-160" fmla="*/ 0 h 558034"/>
              <a:gd name="connsiteX2-161" fmla="*/ 564003 w 569196"/>
              <a:gd name="connsiteY2-162" fmla="*/ 557080 h 558034"/>
              <a:gd name="connsiteX3-163" fmla="*/ 392574 w 569196"/>
              <a:gd name="connsiteY3-164" fmla="*/ 396035 h 558034"/>
              <a:gd name="connsiteX4-165" fmla="*/ 241072 w 569196"/>
              <a:gd name="connsiteY4-166" fmla="*/ 242768 h 558034"/>
              <a:gd name="connsiteX5-167" fmla="*/ 0 w 569196"/>
              <a:gd name="connsiteY5-168" fmla="*/ 0 h 558034"/>
              <a:gd name="connsiteX0-169" fmla="*/ 0 w 569196"/>
              <a:gd name="connsiteY0-170" fmla="*/ 0 h 557080"/>
              <a:gd name="connsiteX1-171" fmla="*/ 569196 w 569196"/>
              <a:gd name="connsiteY1-172" fmla="*/ 0 h 557080"/>
              <a:gd name="connsiteX2-173" fmla="*/ 564003 w 569196"/>
              <a:gd name="connsiteY2-174" fmla="*/ 557080 h 557080"/>
              <a:gd name="connsiteX3-175" fmla="*/ 392574 w 569196"/>
              <a:gd name="connsiteY3-176" fmla="*/ 396035 h 557080"/>
              <a:gd name="connsiteX4-177" fmla="*/ 241072 w 569196"/>
              <a:gd name="connsiteY4-178" fmla="*/ 242768 h 557080"/>
              <a:gd name="connsiteX5-179" fmla="*/ 0 w 569196"/>
              <a:gd name="connsiteY5-180" fmla="*/ 0 h 557080"/>
              <a:gd name="connsiteX0-181" fmla="*/ 0 w 569196"/>
              <a:gd name="connsiteY0-182" fmla="*/ 0 h 565734"/>
              <a:gd name="connsiteX1-183" fmla="*/ 569196 w 569196"/>
              <a:gd name="connsiteY1-184" fmla="*/ 0 h 565734"/>
              <a:gd name="connsiteX2-185" fmla="*/ 562271 w 569196"/>
              <a:gd name="connsiteY2-186" fmla="*/ 565734 h 565734"/>
              <a:gd name="connsiteX3-187" fmla="*/ 392574 w 569196"/>
              <a:gd name="connsiteY3-188" fmla="*/ 396035 h 565734"/>
              <a:gd name="connsiteX4-189" fmla="*/ 241072 w 569196"/>
              <a:gd name="connsiteY4-190" fmla="*/ 242768 h 565734"/>
              <a:gd name="connsiteX5-191" fmla="*/ 0 w 569196"/>
              <a:gd name="connsiteY5-192" fmla="*/ 0 h 565734"/>
              <a:gd name="connsiteX0-193" fmla="*/ 0 w 569196"/>
              <a:gd name="connsiteY0-194" fmla="*/ 0 h 565734"/>
              <a:gd name="connsiteX1-195" fmla="*/ 569196 w 569196"/>
              <a:gd name="connsiteY1-196" fmla="*/ 0 h 565734"/>
              <a:gd name="connsiteX2-197" fmla="*/ 562271 w 569196"/>
              <a:gd name="connsiteY2-198" fmla="*/ 565734 h 565734"/>
              <a:gd name="connsiteX3-199" fmla="*/ 392574 w 569196"/>
              <a:gd name="connsiteY3-200" fmla="*/ 396035 h 565734"/>
              <a:gd name="connsiteX4-201" fmla="*/ 241072 w 569196"/>
              <a:gd name="connsiteY4-202" fmla="*/ 242768 h 565734"/>
              <a:gd name="connsiteX5-203" fmla="*/ 0 w 569196"/>
              <a:gd name="connsiteY5-204" fmla="*/ 0 h 5657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71" y="connsiteY5-72"/>
              </a:cxn>
            </a:cxnLst>
            <a:rect l="l" t="t" r="r" b="b"/>
            <a:pathLst>
              <a:path w="569196" h="565734">
                <a:moveTo>
                  <a:pt x="0" y="0"/>
                </a:moveTo>
                <a:lnTo>
                  <a:pt x="569196" y="0"/>
                </a:lnTo>
                <a:cubicBezTo>
                  <a:pt x="568619" y="123382"/>
                  <a:pt x="562848" y="442352"/>
                  <a:pt x="562271" y="565734"/>
                </a:cubicBezTo>
                <a:cubicBezTo>
                  <a:pt x="505141" y="510578"/>
                  <a:pt x="456493" y="464865"/>
                  <a:pt x="392574" y="396035"/>
                </a:cubicBezTo>
                <a:cubicBezTo>
                  <a:pt x="347695" y="356631"/>
                  <a:pt x="299577" y="305312"/>
                  <a:pt x="241072" y="242768"/>
                </a:cubicBezTo>
                <a:lnTo>
                  <a:pt x="0" y="0"/>
                </a:lnTo>
                <a:close/>
              </a:path>
            </a:pathLst>
          </a:custGeom>
          <a:solidFill>
            <a:srgbClr val="1E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／内容页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84269F9-B5CE-EB46-8536-1F9E4423A6BA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400800"/>
            <a:ext cx="749300" cy="1524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 rot="2700000">
            <a:off x="-276857" y="248442"/>
            <a:ext cx="553715" cy="553715"/>
          </a:xfrm>
          <a:custGeom>
            <a:avLst/>
            <a:gdLst>
              <a:gd name="connsiteX0" fmla="*/ 0 w 569196"/>
              <a:gd name="connsiteY0" fmla="*/ 0 h 569196"/>
              <a:gd name="connsiteX1" fmla="*/ 569196 w 569196"/>
              <a:gd name="connsiteY1" fmla="*/ 0 h 569196"/>
              <a:gd name="connsiteX2" fmla="*/ 569196 w 569196"/>
              <a:gd name="connsiteY2" fmla="*/ 569196 h 569196"/>
              <a:gd name="connsiteX3" fmla="*/ 0 w 569196"/>
              <a:gd name="connsiteY3" fmla="*/ 569196 h 569196"/>
              <a:gd name="connsiteX4" fmla="*/ 0 w 569196"/>
              <a:gd name="connsiteY4" fmla="*/ 0 h 569196"/>
              <a:gd name="connsiteX0-1" fmla="*/ 0 w 569196"/>
              <a:gd name="connsiteY0-2" fmla="*/ 0 h 569196"/>
              <a:gd name="connsiteX1-3" fmla="*/ 569196 w 569196"/>
              <a:gd name="connsiteY1-4" fmla="*/ 0 h 569196"/>
              <a:gd name="connsiteX2-5" fmla="*/ 569196 w 569196"/>
              <a:gd name="connsiteY2-6" fmla="*/ 569196 h 569196"/>
              <a:gd name="connsiteX3-7" fmla="*/ 247626 w 569196"/>
              <a:gd name="connsiteY3-8" fmla="*/ 252785 h 569196"/>
              <a:gd name="connsiteX4-9" fmla="*/ 0 w 569196"/>
              <a:gd name="connsiteY4-10" fmla="*/ 0 h 5691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9196" h="569196">
                <a:moveTo>
                  <a:pt x="0" y="0"/>
                </a:moveTo>
                <a:lnTo>
                  <a:pt x="569196" y="0"/>
                </a:lnTo>
                <a:lnTo>
                  <a:pt x="569196" y="569196"/>
                </a:lnTo>
                <a:lnTo>
                  <a:pt x="247626" y="25278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9"/>
          <p:cNvSpPr/>
          <p:nvPr userDrawn="1"/>
        </p:nvSpPr>
        <p:spPr>
          <a:xfrm rot="2700000">
            <a:off x="-275667" y="479966"/>
            <a:ext cx="553715" cy="550348"/>
          </a:xfrm>
          <a:custGeom>
            <a:avLst/>
            <a:gdLst>
              <a:gd name="connsiteX0" fmla="*/ 0 w 569196"/>
              <a:gd name="connsiteY0" fmla="*/ 0 h 569196"/>
              <a:gd name="connsiteX1" fmla="*/ 569196 w 569196"/>
              <a:gd name="connsiteY1" fmla="*/ 0 h 569196"/>
              <a:gd name="connsiteX2" fmla="*/ 569196 w 569196"/>
              <a:gd name="connsiteY2" fmla="*/ 569196 h 569196"/>
              <a:gd name="connsiteX3" fmla="*/ 0 w 569196"/>
              <a:gd name="connsiteY3" fmla="*/ 569196 h 569196"/>
              <a:gd name="connsiteX4" fmla="*/ 0 w 569196"/>
              <a:gd name="connsiteY4" fmla="*/ 0 h 569196"/>
              <a:gd name="connsiteX0-1" fmla="*/ 0 w 569196"/>
              <a:gd name="connsiteY0-2" fmla="*/ 0 h 569196"/>
              <a:gd name="connsiteX1-3" fmla="*/ 569196 w 569196"/>
              <a:gd name="connsiteY1-4" fmla="*/ 0 h 569196"/>
              <a:gd name="connsiteX2-5" fmla="*/ 569196 w 569196"/>
              <a:gd name="connsiteY2-6" fmla="*/ 569196 h 569196"/>
              <a:gd name="connsiteX3-7" fmla="*/ 247626 w 569196"/>
              <a:gd name="connsiteY3-8" fmla="*/ 252785 h 569196"/>
              <a:gd name="connsiteX4-9" fmla="*/ 0 w 569196"/>
              <a:gd name="connsiteY4-10" fmla="*/ 0 h 569196"/>
              <a:gd name="connsiteX0-11" fmla="*/ 0 w 569196"/>
              <a:gd name="connsiteY0-12" fmla="*/ 0 h 569196"/>
              <a:gd name="connsiteX1-13" fmla="*/ 569196 w 569196"/>
              <a:gd name="connsiteY1-14" fmla="*/ 0 h 569196"/>
              <a:gd name="connsiteX2-15" fmla="*/ 569196 w 569196"/>
              <a:gd name="connsiteY2-16" fmla="*/ 569196 h 569196"/>
              <a:gd name="connsiteX3-17" fmla="*/ 431468 w 569196"/>
              <a:gd name="connsiteY3-18" fmla="*/ 436626 h 569196"/>
              <a:gd name="connsiteX4-19" fmla="*/ 0 w 569196"/>
              <a:gd name="connsiteY4-20" fmla="*/ 0 h 569196"/>
              <a:gd name="connsiteX0-21" fmla="*/ 0 w 569196"/>
              <a:gd name="connsiteY0-22" fmla="*/ 0 h 569196"/>
              <a:gd name="connsiteX1-23" fmla="*/ 569196 w 569196"/>
              <a:gd name="connsiteY1-24" fmla="*/ 0 h 569196"/>
              <a:gd name="connsiteX2-25" fmla="*/ 569196 w 569196"/>
              <a:gd name="connsiteY2-26" fmla="*/ 569196 h 569196"/>
              <a:gd name="connsiteX3-27" fmla="*/ 28174 w 569196"/>
              <a:gd name="connsiteY3-28" fmla="*/ 382969 h 569196"/>
              <a:gd name="connsiteX4-29" fmla="*/ 0 w 569196"/>
              <a:gd name="connsiteY4-30" fmla="*/ 0 h 569196"/>
              <a:gd name="connsiteX0-31" fmla="*/ 0 w 569196"/>
              <a:gd name="connsiteY0-32" fmla="*/ 0 h 382969"/>
              <a:gd name="connsiteX1-33" fmla="*/ 569196 w 569196"/>
              <a:gd name="connsiteY1-34" fmla="*/ 0 h 382969"/>
              <a:gd name="connsiteX2-35" fmla="*/ 567466 w 569196"/>
              <a:gd name="connsiteY2-36" fmla="*/ 370146 h 382969"/>
              <a:gd name="connsiteX3-37" fmla="*/ 28174 w 569196"/>
              <a:gd name="connsiteY3-38" fmla="*/ 382969 h 382969"/>
              <a:gd name="connsiteX4-39" fmla="*/ 0 w 569196"/>
              <a:gd name="connsiteY4-40" fmla="*/ 0 h 382969"/>
              <a:gd name="connsiteX0-41" fmla="*/ 0 w 569196"/>
              <a:gd name="connsiteY0-42" fmla="*/ 0 h 382969"/>
              <a:gd name="connsiteX1-43" fmla="*/ 569196 w 569196"/>
              <a:gd name="connsiteY1-44" fmla="*/ 0 h 382969"/>
              <a:gd name="connsiteX2-45" fmla="*/ 567466 w 569196"/>
              <a:gd name="connsiteY2-46" fmla="*/ 370146 h 382969"/>
              <a:gd name="connsiteX3-47" fmla="*/ 28174 w 569196"/>
              <a:gd name="connsiteY3-48" fmla="*/ 382969 h 382969"/>
              <a:gd name="connsiteX4-49" fmla="*/ 0 w 569196"/>
              <a:gd name="connsiteY4-50" fmla="*/ 0 h 382969"/>
              <a:gd name="connsiteX0-51" fmla="*/ 0 w 569196"/>
              <a:gd name="connsiteY0-52" fmla="*/ 0 h 419953"/>
              <a:gd name="connsiteX1-53" fmla="*/ 569196 w 569196"/>
              <a:gd name="connsiteY1-54" fmla="*/ 0 h 419953"/>
              <a:gd name="connsiteX2-55" fmla="*/ 567466 w 569196"/>
              <a:gd name="connsiteY2-56" fmla="*/ 370146 h 419953"/>
              <a:gd name="connsiteX3-57" fmla="*/ 370071 w 569196"/>
              <a:gd name="connsiteY3-58" fmla="*/ 408149 h 419953"/>
              <a:gd name="connsiteX4-59" fmla="*/ 28174 w 569196"/>
              <a:gd name="connsiteY4-60" fmla="*/ 382969 h 419953"/>
              <a:gd name="connsiteX5" fmla="*/ 0 w 569196"/>
              <a:gd name="connsiteY5" fmla="*/ 0 h 419953"/>
              <a:gd name="connsiteX0-61" fmla="*/ 0 w 569196"/>
              <a:gd name="connsiteY0-62" fmla="*/ 0 h 411502"/>
              <a:gd name="connsiteX1-63" fmla="*/ 569196 w 569196"/>
              <a:gd name="connsiteY1-64" fmla="*/ 0 h 411502"/>
              <a:gd name="connsiteX2-65" fmla="*/ 567466 w 569196"/>
              <a:gd name="connsiteY2-66" fmla="*/ 370146 h 411502"/>
              <a:gd name="connsiteX3-67" fmla="*/ 376995 w 569196"/>
              <a:gd name="connsiteY3-68" fmla="*/ 383917 h 411502"/>
              <a:gd name="connsiteX4-69" fmla="*/ 28174 w 569196"/>
              <a:gd name="connsiteY4-70" fmla="*/ 382969 h 411502"/>
              <a:gd name="connsiteX5-71" fmla="*/ 0 w 569196"/>
              <a:gd name="connsiteY5-72" fmla="*/ 0 h 411502"/>
              <a:gd name="connsiteX0-73" fmla="*/ 0 w 569196"/>
              <a:gd name="connsiteY0-74" fmla="*/ 0 h 415207"/>
              <a:gd name="connsiteX1-75" fmla="*/ 569196 w 569196"/>
              <a:gd name="connsiteY1-76" fmla="*/ 0 h 415207"/>
              <a:gd name="connsiteX2-77" fmla="*/ 567466 w 569196"/>
              <a:gd name="connsiteY2-78" fmla="*/ 370146 h 415207"/>
              <a:gd name="connsiteX3-79" fmla="*/ 402959 w 569196"/>
              <a:gd name="connsiteY3-80" fmla="*/ 396034 h 415207"/>
              <a:gd name="connsiteX4-81" fmla="*/ 28174 w 569196"/>
              <a:gd name="connsiteY4-82" fmla="*/ 382969 h 415207"/>
              <a:gd name="connsiteX5-83" fmla="*/ 0 w 569196"/>
              <a:gd name="connsiteY5-84" fmla="*/ 0 h 415207"/>
              <a:gd name="connsiteX0-85" fmla="*/ 0 w 569196"/>
              <a:gd name="connsiteY0-86" fmla="*/ 0 h 415207"/>
              <a:gd name="connsiteX1-87" fmla="*/ 569196 w 569196"/>
              <a:gd name="connsiteY1-88" fmla="*/ 0 h 415207"/>
              <a:gd name="connsiteX2-89" fmla="*/ 567466 w 569196"/>
              <a:gd name="connsiteY2-90" fmla="*/ 370146 h 415207"/>
              <a:gd name="connsiteX3-91" fmla="*/ 402959 w 569196"/>
              <a:gd name="connsiteY3-92" fmla="*/ 396034 h 415207"/>
              <a:gd name="connsiteX4-93" fmla="*/ 28174 w 569196"/>
              <a:gd name="connsiteY4-94" fmla="*/ 382969 h 415207"/>
              <a:gd name="connsiteX5-95" fmla="*/ 0 w 569196"/>
              <a:gd name="connsiteY5-96" fmla="*/ 0 h 415207"/>
              <a:gd name="connsiteX0-97" fmla="*/ 0 w 569196"/>
              <a:gd name="connsiteY0-98" fmla="*/ 0 h 415207"/>
              <a:gd name="connsiteX1-99" fmla="*/ 569196 w 569196"/>
              <a:gd name="connsiteY1-100" fmla="*/ 0 h 415207"/>
              <a:gd name="connsiteX2-101" fmla="*/ 567466 w 569196"/>
              <a:gd name="connsiteY2-102" fmla="*/ 370146 h 415207"/>
              <a:gd name="connsiteX3-103" fmla="*/ 402959 w 569196"/>
              <a:gd name="connsiteY3-104" fmla="*/ 396034 h 415207"/>
              <a:gd name="connsiteX4-105" fmla="*/ 28174 w 569196"/>
              <a:gd name="connsiteY4-106" fmla="*/ 382969 h 415207"/>
              <a:gd name="connsiteX5-107" fmla="*/ 0 w 569196"/>
              <a:gd name="connsiteY5-108" fmla="*/ 0 h 415207"/>
              <a:gd name="connsiteX0-109" fmla="*/ 0 w 569196"/>
              <a:gd name="connsiteY0-110" fmla="*/ 0 h 406031"/>
              <a:gd name="connsiteX1-111" fmla="*/ 569196 w 569196"/>
              <a:gd name="connsiteY1-112" fmla="*/ 0 h 406031"/>
              <a:gd name="connsiteX2-113" fmla="*/ 567466 w 569196"/>
              <a:gd name="connsiteY2-114" fmla="*/ 370146 h 406031"/>
              <a:gd name="connsiteX3-115" fmla="*/ 402959 w 569196"/>
              <a:gd name="connsiteY3-116" fmla="*/ 396034 h 406031"/>
              <a:gd name="connsiteX4-117" fmla="*/ 28174 w 569196"/>
              <a:gd name="connsiteY4-118" fmla="*/ 382969 h 406031"/>
              <a:gd name="connsiteX5-119" fmla="*/ 0 w 569196"/>
              <a:gd name="connsiteY5-120" fmla="*/ 0 h 406031"/>
              <a:gd name="connsiteX0-121" fmla="*/ 0 w 569196"/>
              <a:gd name="connsiteY0-122" fmla="*/ 0 h 396034"/>
              <a:gd name="connsiteX1-123" fmla="*/ 569196 w 569196"/>
              <a:gd name="connsiteY1-124" fmla="*/ 0 h 396034"/>
              <a:gd name="connsiteX2-125" fmla="*/ 567466 w 569196"/>
              <a:gd name="connsiteY2-126" fmla="*/ 370146 h 396034"/>
              <a:gd name="connsiteX3-127" fmla="*/ 402959 w 569196"/>
              <a:gd name="connsiteY3-128" fmla="*/ 396034 h 396034"/>
              <a:gd name="connsiteX4-129" fmla="*/ 241072 w 569196"/>
              <a:gd name="connsiteY4-130" fmla="*/ 242768 h 396034"/>
              <a:gd name="connsiteX5-131" fmla="*/ 0 w 569196"/>
              <a:gd name="connsiteY5-132" fmla="*/ 0 h 396034"/>
              <a:gd name="connsiteX0-133" fmla="*/ 0 w 569196"/>
              <a:gd name="connsiteY0-134" fmla="*/ 0 h 396035"/>
              <a:gd name="connsiteX1-135" fmla="*/ 569196 w 569196"/>
              <a:gd name="connsiteY1-136" fmla="*/ 0 h 396035"/>
              <a:gd name="connsiteX2-137" fmla="*/ 567466 w 569196"/>
              <a:gd name="connsiteY2-138" fmla="*/ 370146 h 396035"/>
              <a:gd name="connsiteX3-139" fmla="*/ 392574 w 569196"/>
              <a:gd name="connsiteY3-140" fmla="*/ 396035 h 396035"/>
              <a:gd name="connsiteX4-141" fmla="*/ 241072 w 569196"/>
              <a:gd name="connsiteY4-142" fmla="*/ 242768 h 396035"/>
              <a:gd name="connsiteX5-143" fmla="*/ 0 w 569196"/>
              <a:gd name="connsiteY5-144" fmla="*/ 0 h 396035"/>
              <a:gd name="connsiteX0-145" fmla="*/ 0 w 569196"/>
              <a:gd name="connsiteY0-146" fmla="*/ 0 h 400053"/>
              <a:gd name="connsiteX1-147" fmla="*/ 569196 w 569196"/>
              <a:gd name="connsiteY1-148" fmla="*/ 0 h 400053"/>
              <a:gd name="connsiteX2-149" fmla="*/ 567466 w 569196"/>
              <a:gd name="connsiteY2-150" fmla="*/ 394378 h 400053"/>
              <a:gd name="connsiteX3-151" fmla="*/ 392574 w 569196"/>
              <a:gd name="connsiteY3-152" fmla="*/ 396035 h 400053"/>
              <a:gd name="connsiteX4-153" fmla="*/ 241072 w 569196"/>
              <a:gd name="connsiteY4-154" fmla="*/ 242768 h 400053"/>
              <a:gd name="connsiteX5-155" fmla="*/ 0 w 569196"/>
              <a:gd name="connsiteY5-156" fmla="*/ 0 h 400053"/>
              <a:gd name="connsiteX0-157" fmla="*/ 0 w 569196"/>
              <a:gd name="connsiteY0-158" fmla="*/ 0 h 558034"/>
              <a:gd name="connsiteX1-159" fmla="*/ 569196 w 569196"/>
              <a:gd name="connsiteY1-160" fmla="*/ 0 h 558034"/>
              <a:gd name="connsiteX2-161" fmla="*/ 564003 w 569196"/>
              <a:gd name="connsiteY2-162" fmla="*/ 557080 h 558034"/>
              <a:gd name="connsiteX3-163" fmla="*/ 392574 w 569196"/>
              <a:gd name="connsiteY3-164" fmla="*/ 396035 h 558034"/>
              <a:gd name="connsiteX4-165" fmla="*/ 241072 w 569196"/>
              <a:gd name="connsiteY4-166" fmla="*/ 242768 h 558034"/>
              <a:gd name="connsiteX5-167" fmla="*/ 0 w 569196"/>
              <a:gd name="connsiteY5-168" fmla="*/ 0 h 558034"/>
              <a:gd name="connsiteX0-169" fmla="*/ 0 w 569196"/>
              <a:gd name="connsiteY0-170" fmla="*/ 0 h 557080"/>
              <a:gd name="connsiteX1-171" fmla="*/ 569196 w 569196"/>
              <a:gd name="connsiteY1-172" fmla="*/ 0 h 557080"/>
              <a:gd name="connsiteX2-173" fmla="*/ 564003 w 569196"/>
              <a:gd name="connsiteY2-174" fmla="*/ 557080 h 557080"/>
              <a:gd name="connsiteX3-175" fmla="*/ 392574 w 569196"/>
              <a:gd name="connsiteY3-176" fmla="*/ 396035 h 557080"/>
              <a:gd name="connsiteX4-177" fmla="*/ 241072 w 569196"/>
              <a:gd name="connsiteY4-178" fmla="*/ 242768 h 557080"/>
              <a:gd name="connsiteX5-179" fmla="*/ 0 w 569196"/>
              <a:gd name="connsiteY5-180" fmla="*/ 0 h 557080"/>
              <a:gd name="connsiteX0-181" fmla="*/ 0 w 569196"/>
              <a:gd name="connsiteY0-182" fmla="*/ 0 h 565734"/>
              <a:gd name="connsiteX1-183" fmla="*/ 569196 w 569196"/>
              <a:gd name="connsiteY1-184" fmla="*/ 0 h 565734"/>
              <a:gd name="connsiteX2-185" fmla="*/ 562271 w 569196"/>
              <a:gd name="connsiteY2-186" fmla="*/ 565734 h 565734"/>
              <a:gd name="connsiteX3-187" fmla="*/ 392574 w 569196"/>
              <a:gd name="connsiteY3-188" fmla="*/ 396035 h 565734"/>
              <a:gd name="connsiteX4-189" fmla="*/ 241072 w 569196"/>
              <a:gd name="connsiteY4-190" fmla="*/ 242768 h 565734"/>
              <a:gd name="connsiteX5-191" fmla="*/ 0 w 569196"/>
              <a:gd name="connsiteY5-192" fmla="*/ 0 h 565734"/>
              <a:gd name="connsiteX0-193" fmla="*/ 0 w 569196"/>
              <a:gd name="connsiteY0-194" fmla="*/ 0 h 565734"/>
              <a:gd name="connsiteX1-195" fmla="*/ 569196 w 569196"/>
              <a:gd name="connsiteY1-196" fmla="*/ 0 h 565734"/>
              <a:gd name="connsiteX2-197" fmla="*/ 562271 w 569196"/>
              <a:gd name="connsiteY2-198" fmla="*/ 565734 h 565734"/>
              <a:gd name="connsiteX3-199" fmla="*/ 392574 w 569196"/>
              <a:gd name="connsiteY3-200" fmla="*/ 396035 h 565734"/>
              <a:gd name="connsiteX4-201" fmla="*/ 241072 w 569196"/>
              <a:gd name="connsiteY4-202" fmla="*/ 242768 h 565734"/>
              <a:gd name="connsiteX5-203" fmla="*/ 0 w 569196"/>
              <a:gd name="connsiteY5-204" fmla="*/ 0 h 5657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71" y="connsiteY5-72"/>
              </a:cxn>
            </a:cxnLst>
            <a:rect l="l" t="t" r="r" b="b"/>
            <a:pathLst>
              <a:path w="569196" h="565734">
                <a:moveTo>
                  <a:pt x="0" y="0"/>
                </a:moveTo>
                <a:lnTo>
                  <a:pt x="569196" y="0"/>
                </a:lnTo>
                <a:cubicBezTo>
                  <a:pt x="568619" y="123382"/>
                  <a:pt x="562848" y="442352"/>
                  <a:pt x="562271" y="565734"/>
                </a:cubicBezTo>
                <a:cubicBezTo>
                  <a:pt x="505141" y="510578"/>
                  <a:pt x="456493" y="464865"/>
                  <a:pt x="392574" y="396035"/>
                </a:cubicBezTo>
                <a:cubicBezTo>
                  <a:pt x="347695" y="356631"/>
                  <a:pt x="299577" y="305312"/>
                  <a:pt x="241072" y="242768"/>
                </a:cubicBezTo>
                <a:lnTo>
                  <a:pt x="0" y="0"/>
                </a:lnTo>
                <a:close/>
              </a:path>
            </a:pathLst>
          </a:custGeom>
          <a:solidFill>
            <a:srgbClr val="1E5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5108986" y="6346195"/>
            <a:ext cx="1974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洪梦泽 </a:t>
            </a:r>
            <a:r>
              <a:rPr lang="en-US" altLang="zh-CN" sz="105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rPr>
              <a:t>202410</a:t>
            </a:r>
            <a:endParaRPr lang="zh-CN" altLang="en-US" sz="1050" dirty="0">
              <a:solidFill>
                <a:schemeClr val="bg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2EF78B7-E018-4D04-ACAA-60325B55F32F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703FBF6-9428-44AE-BA15-62972EB52D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0" y="1506561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500" b="1" i="0" u="none" strike="noStrike" kern="1200" cap="none" spc="0" normalizeH="0" baseline="0" dirty="0">
                <a:ln>
                  <a:noFill/>
                </a:ln>
                <a:solidFill>
                  <a:srgbClr val="1D4BA0"/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AI and Big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500" b="1" dirty="0">
                <a:solidFill>
                  <a:srgbClr val="1D4BA0"/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7500" b="1" dirty="0">
                <a:solidFill>
                  <a:srgbClr val="1D4BA0"/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in</a:t>
            </a:r>
            <a:r>
              <a:rPr lang="zh-CN" altLang="en-US" sz="7500" b="1" dirty="0">
                <a:solidFill>
                  <a:srgbClr val="1D4BA0"/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7500" b="1" dirty="0">
                <a:solidFill>
                  <a:srgbClr val="1D4BA0"/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Banking Services</a:t>
            </a:r>
            <a:endParaRPr kumimoji="0" lang="zh-CN" altLang="en-US" sz="7500" b="1" i="0" u="none" strike="noStrike" kern="1200" cap="none" spc="0" normalizeH="0" baseline="0" noProof="0" dirty="0">
              <a:ln>
                <a:noFill/>
              </a:ln>
              <a:solidFill>
                <a:srgbClr val="1D4BA0"/>
              </a:solidFill>
              <a:effectLst>
                <a:outerShdw blurRad="25400" dist="25400" dir="2700000" algn="tl">
                  <a:srgbClr val="000000">
                    <a:alpha val="20000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179676" y="3515013"/>
            <a:ext cx="4488006" cy="4875960"/>
            <a:chOff x="9179676" y="3515013"/>
            <a:chExt cx="4488006" cy="4875960"/>
          </a:xfrm>
        </p:grpSpPr>
        <p:sp>
          <p:nvSpPr>
            <p:cNvPr id="176" name="矩形 175"/>
            <p:cNvSpPr/>
            <p:nvPr/>
          </p:nvSpPr>
          <p:spPr>
            <a:xfrm rot="2783765">
              <a:off x="11254902" y="4093157"/>
              <a:ext cx="2990924" cy="1834636"/>
            </a:xfrm>
            <a:prstGeom prst="rect">
              <a:avLst/>
            </a:prstGeom>
            <a:solidFill>
              <a:srgbClr val="F2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 rot="2783765">
              <a:off x="9475157" y="4935194"/>
              <a:ext cx="2979554" cy="3570515"/>
              <a:chOff x="9681029" y="-1001486"/>
              <a:chExt cx="2979554" cy="3570515"/>
            </a:xfrm>
            <a:effectLst>
              <a:outerShdw blurRad="190500" dist="38100" algn="l" rotWithShape="0">
                <a:prstClr val="black">
                  <a:alpha val="25000"/>
                </a:prstClr>
              </a:outerShdw>
            </a:effectLst>
          </p:grpSpPr>
          <p:sp>
            <p:nvSpPr>
              <p:cNvPr id="3" name="矩形 2"/>
              <p:cNvSpPr/>
              <p:nvPr/>
            </p:nvSpPr>
            <p:spPr>
              <a:xfrm>
                <a:off x="9681029" y="-996527"/>
                <a:ext cx="2979554" cy="3565556"/>
              </a:xfrm>
              <a:prstGeom prst="rect">
                <a:avLst/>
              </a:prstGeom>
              <a:solidFill>
                <a:srgbClr val="1D4B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>
                <a:off x="968102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9739086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9797143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9855200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9913257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9971314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10029371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10087428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10145485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10203542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1026159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10319656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10377713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10435770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组合 176"/>
            <p:cNvGrpSpPr/>
            <p:nvPr/>
          </p:nvGrpSpPr>
          <p:grpSpPr>
            <a:xfrm rot="2783765">
              <a:off x="10800365" y="5720347"/>
              <a:ext cx="1799767" cy="3541486"/>
              <a:chOff x="9681029" y="-1001486"/>
              <a:chExt cx="1799767" cy="3541486"/>
            </a:xfrm>
            <a:effectLst>
              <a:outerShdw blurRad="190500" dist="38100" algn="l" rotWithShape="0">
                <a:prstClr val="black">
                  <a:alpha val="25000"/>
                </a:prstClr>
              </a:outerShdw>
            </a:effectLst>
          </p:grpSpPr>
          <p:cxnSp>
            <p:nvCxnSpPr>
              <p:cNvPr id="179" name="直接连接符 178"/>
              <p:cNvCxnSpPr/>
              <p:nvPr/>
            </p:nvCxnSpPr>
            <p:spPr>
              <a:xfrm>
                <a:off x="968102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/>
              <p:nvPr/>
            </p:nvCxnSpPr>
            <p:spPr>
              <a:xfrm>
                <a:off x="9797143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/>
              <p:nvPr/>
            </p:nvCxnSpPr>
            <p:spPr>
              <a:xfrm>
                <a:off x="9913257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10029371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10145485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>
                <a:off x="1026159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/>
              <p:nvPr/>
            </p:nvCxnSpPr>
            <p:spPr>
              <a:xfrm>
                <a:off x="10377713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/>
              <p:nvPr/>
            </p:nvCxnSpPr>
            <p:spPr>
              <a:xfrm>
                <a:off x="10493827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10609941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/>
              <p:nvPr/>
            </p:nvCxnSpPr>
            <p:spPr>
              <a:xfrm>
                <a:off x="10726055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/>
              <p:nvPr/>
            </p:nvCxnSpPr>
            <p:spPr>
              <a:xfrm>
                <a:off x="1084216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/>
              <p:cNvCxnSpPr/>
              <p:nvPr/>
            </p:nvCxnSpPr>
            <p:spPr>
              <a:xfrm>
                <a:off x="10900226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>
                <a:off x="10958283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/>
              <p:cNvCxnSpPr/>
              <p:nvPr/>
            </p:nvCxnSpPr>
            <p:spPr>
              <a:xfrm>
                <a:off x="11016340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/>
              <p:nvPr/>
            </p:nvCxnSpPr>
            <p:spPr>
              <a:xfrm>
                <a:off x="11074397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/>
              <p:nvPr/>
            </p:nvCxnSpPr>
            <p:spPr>
              <a:xfrm>
                <a:off x="11132454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/>
              <p:nvPr/>
            </p:nvCxnSpPr>
            <p:spPr>
              <a:xfrm>
                <a:off x="11190511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>
                <a:off x="11248568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/>
              <p:nvPr/>
            </p:nvCxnSpPr>
            <p:spPr>
              <a:xfrm>
                <a:off x="11306625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/>
              <p:nvPr/>
            </p:nvCxnSpPr>
            <p:spPr>
              <a:xfrm>
                <a:off x="11364682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/>
              <p:nvPr/>
            </p:nvCxnSpPr>
            <p:spPr>
              <a:xfrm>
                <a:off x="1142273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/>
              <p:nvPr/>
            </p:nvCxnSpPr>
            <p:spPr>
              <a:xfrm>
                <a:off x="11480796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1" name="组合 210"/>
          <p:cNvGrpSpPr/>
          <p:nvPr/>
        </p:nvGrpSpPr>
        <p:grpSpPr>
          <a:xfrm flipH="1" flipV="1">
            <a:off x="-1504927" y="-1519706"/>
            <a:ext cx="4488006" cy="4875960"/>
            <a:chOff x="9179676" y="3515013"/>
            <a:chExt cx="4488006" cy="4875960"/>
          </a:xfrm>
        </p:grpSpPr>
        <p:sp>
          <p:nvSpPr>
            <p:cNvPr id="212" name="矩形 211"/>
            <p:cNvSpPr/>
            <p:nvPr/>
          </p:nvSpPr>
          <p:spPr>
            <a:xfrm rot="2783765">
              <a:off x="11254902" y="4093157"/>
              <a:ext cx="2990924" cy="1834636"/>
            </a:xfrm>
            <a:prstGeom prst="rect">
              <a:avLst/>
            </a:prstGeom>
            <a:solidFill>
              <a:srgbClr val="F2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grpSp>
          <p:nvGrpSpPr>
            <p:cNvPr id="213" name="组合 212"/>
            <p:cNvGrpSpPr/>
            <p:nvPr/>
          </p:nvGrpSpPr>
          <p:grpSpPr>
            <a:xfrm rot="2783765">
              <a:off x="9475157" y="4935194"/>
              <a:ext cx="2979554" cy="3570515"/>
              <a:chOff x="9681029" y="-1001486"/>
              <a:chExt cx="2979554" cy="3570515"/>
            </a:xfrm>
            <a:effectLst>
              <a:outerShdw blurRad="190500" dist="38100" algn="l" rotWithShape="0">
                <a:prstClr val="black">
                  <a:alpha val="25000"/>
                </a:prstClr>
              </a:outerShdw>
            </a:effectLst>
          </p:grpSpPr>
          <p:sp>
            <p:nvSpPr>
              <p:cNvPr id="237" name="矩形 236"/>
              <p:cNvSpPr/>
              <p:nvPr/>
            </p:nvSpPr>
            <p:spPr>
              <a:xfrm>
                <a:off x="9681029" y="-996527"/>
                <a:ext cx="2979554" cy="3565556"/>
              </a:xfrm>
              <a:prstGeom prst="rect">
                <a:avLst/>
              </a:prstGeom>
              <a:solidFill>
                <a:srgbClr val="1D4B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cxnSp>
            <p:nvCxnSpPr>
              <p:cNvPr id="238" name="直接连接符 237"/>
              <p:cNvCxnSpPr/>
              <p:nvPr/>
            </p:nvCxnSpPr>
            <p:spPr>
              <a:xfrm>
                <a:off x="968102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/>
              <p:nvPr/>
            </p:nvCxnSpPr>
            <p:spPr>
              <a:xfrm>
                <a:off x="9739086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 239"/>
              <p:cNvCxnSpPr/>
              <p:nvPr/>
            </p:nvCxnSpPr>
            <p:spPr>
              <a:xfrm>
                <a:off x="9797143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/>
              <p:cNvCxnSpPr/>
              <p:nvPr/>
            </p:nvCxnSpPr>
            <p:spPr>
              <a:xfrm>
                <a:off x="9855200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/>
              <p:nvPr/>
            </p:nvCxnSpPr>
            <p:spPr>
              <a:xfrm>
                <a:off x="9913257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9971314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/>
              <p:cNvCxnSpPr/>
              <p:nvPr/>
            </p:nvCxnSpPr>
            <p:spPr>
              <a:xfrm>
                <a:off x="10029371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/>
              <p:nvPr/>
            </p:nvCxnSpPr>
            <p:spPr>
              <a:xfrm>
                <a:off x="10087428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直接连接符 245"/>
              <p:cNvCxnSpPr/>
              <p:nvPr/>
            </p:nvCxnSpPr>
            <p:spPr>
              <a:xfrm>
                <a:off x="10145485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直接连接符 246"/>
              <p:cNvCxnSpPr/>
              <p:nvPr/>
            </p:nvCxnSpPr>
            <p:spPr>
              <a:xfrm>
                <a:off x="10203542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接连接符 247"/>
              <p:cNvCxnSpPr/>
              <p:nvPr/>
            </p:nvCxnSpPr>
            <p:spPr>
              <a:xfrm>
                <a:off x="1026159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/>
              <p:cNvCxnSpPr/>
              <p:nvPr/>
            </p:nvCxnSpPr>
            <p:spPr>
              <a:xfrm>
                <a:off x="10319656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/>
              <p:cNvCxnSpPr/>
              <p:nvPr/>
            </p:nvCxnSpPr>
            <p:spPr>
              <a:xfrm>
                <a:off x="10377713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直接连接符 250"/>
              <p:cNvCxnSpPr/>
              <p:nvPr/>
            </p:nvCxnSpPr>
            <p:spPr>
              <a:xfrm>
                <a:off x="10435770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4" name="组合 213"/>
            <p:cNvGrpSpPr/>
            <p:nvPr/>
          </p:nvGrpSpPr>
          <p:grpSpPr>
            <a:xfrm rot="2783765">
              <a:off x="10800365" y="5720347"/>
              <a:ext cx="1799767" cy="3541486"/>
              <a:chOff x="9681029" y="-1001486"/>
              <a:chExt cx="1799767" cy="3541486"/>
            </a:xfrm>
            <a:effectLst>
              <a:outerShdw blurRad="190500" dist="38100" algn="l" rotWithShape="0">
                <a:prstClr val="black">
                  <a:alpha val="25000"/>
                </a:prstClr>
              </a:outerShdw>
            </a:effectLst>
          </p:grpSpPr>
          <p:cxnSp>
            <p:nvCxnSpPr>
              <p:cNvPr id="215" name="直接连接符 214"/>
              <p:cNvCxnSpPr/>
              <p:nvPr/>
            </p:nvCxnSpPr>
            <p:spPr>
              <a:xfrm>
                <a:off x="968102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/>
              <p:nvPr/>
            </p:nvCxnSpPr>
            <p:spPr>
              <a:xfrm>
                <a:off x="9797143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>
              <a:xfrm>
                <a:off x="9913257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>
              <a:xfrm>
                <a:off x="10029371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10145485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/>
              <p:nvPr/>
            </p:nvCxnSpPr>
            <p:spPr>
              <a:xfrm>
                <a:off x="1026159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/>
              <p:nvPr/>
            </p:nvCxnSpPr>
            <p:spPr>
              <a:xfrm>
                <a:off x="10377713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/>
              <p:nvPr/>
            </p:nvCxnSpPr>
            <p:spPr>
              <a:xfrm>
                <a:off x="10493827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/>
              <p:nvPr/>
            </p:nvCxnSpPr>
            <p:spPr>
              <a:xfrm>
                <a:off x="10609941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>
                <a:off x="10726055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/>
              <p:nvPr/>
            </p:nvCxnSpPr>
            <p:spPr>
              <a:xfrm>
                <a:off x="1084216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/>
              <p:nvPr/>
            </p:nvCxnSpPr>
            <p:spPr>
              <a:xfrm>
                <a:off x="10900226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 226"/>
              <p:cNvCxnSpPr/>
              <p:nvPr/>
            </p:nvCxnSpPr>
            <p:spPr>
              <a:xfrm>
                <a:off x="10958283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/>
              <p:nvPr/>
            </p:nvCxnSpPr>
            <p:spPr>
              <a:xfrm>
                <a:off x="11016340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/>
            </p:nvCxnSpPr>
            <p:spPr>
              <a:xfrm>
                <a:off x="11074397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连接符 229"/>
              <p:cNvCxnSpPr/>
              <p:nvPr/>
            </p:nvCxnSpPr>
            <p:spPr>
              <a:xfrm>
                <a:off x="11132454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/>
            </p:nvCxnSpPr>
            <p:spPr>
              <a:xfrm>
                <a:off x="11190511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/>
              <p:nvPr/>
            </p:nvCxnSpPr>
            <p:spPr>
              <a:xfrm>
                <a:off x="11248568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/>
              <p:nvPr/>
            </p:nvCxnSpPr>
            <p:spPr>
              <a:xfrm>
                <a:off x="11306625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/>
              <p:nvPr/>
            </p:nvCxnSpPr>
            <p:spPr>
              <a:xfrm>
                <a:off x="11364682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/>
              <p:cNvCxnSpPr/>
              <p:nvPr/>
            </p:nvCxnSpPr>
            <p:spPr>
              <a:xfrm>
                <a:off x="11422739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/>
              <p:cNvCxnSpPr/>
              <p:nvPr/>
            </p:nvCxnSpPr>
            <p:spPr>
              <a:xfrm>
                <a:off x="11480796" y="-1001486"/>
                <a:ext cx="0" cy="3541486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组合 89"/>
          <p:cNvGrpSpPr/>
          <p:nvPr/>
        </p:nvGrpSpPr>
        <p:grpSpPr>
          <a:xfrm>
            <a:off x="581060" y="6122710"/>
            <a:ext cx="815877" cy="143003"/>
            <a:chOff x="-2386427" y="3577787"/>
            <a:chExt cx="815877" cy="143003"/>
          </a:xfrm>
          <a:solidFill>
            <a:schemeClr val="bg1">
              <a:lumMod val="75000"/>
              <a:alpha val="50000"/>
            </a:schemeClr>
          </a:solidFill>
        </p:grpSpPr>
        <p:sp>
          <p:nvSpPr>
            <p:cNvPr id="91" name="等腰三角形 90"/>
            <p:cNvSpPr/>
            <p:nvPr/>
          </p:nvSpPr>
          <p:spPr>
            <a:xfrm rot="5400000">
              <a:off x="-1706666" y="3584675"/>
              <a:ext cx="143003" cy="129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5400000">
              <a:off x="-1935549" y="3584675"/>
              <a:ext cx="143003" cy="129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5400000">
              <a:off x="-2164432" y="3584675"/>
              <a:ext cx="143003" cy="129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400000">
              <a:off x="-2393315" y="3584675"/>
              <a:ext cx="143003" cy="129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0907486" y="28048"/>
            <a:ext cx="545438" cy="1113030"/>
            <a:chOff x="10635806" y="685554"/>
            <a:chExt cx="726643" cy="1482800"/>
          </a:xfrm>
          <a:solidFill>
            <a:schemeClr val="bg1">
              <a:lumMod val="75000"/>
              <a:alpha val="50000"/>
            </a:schemeClr>
          </a:solidFill>
        </p:grpSpPr>
        <p:grpSp>
          <p:nvGrpSpPr>
            <p:cNvPr id="96" name="组合 95"/>
            <p:cNvGrpSpPr/>
            <p:nvPr/>
          </p:nvGrpSpPr>
          <p:grpSpPr>
            <a:xfrm>
              <a:off x="10635806" y="685554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310" name="椭圆 309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11" name="椭圆 310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13" name="椭圆 312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14" name="椭圆 313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15" name="椭圆 314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17" name="椭圆 316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10635806" y="774987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301" name="椭圆 300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02" name="椭圆 301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03" name="椭圆 302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04" name="椭圆 303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05" name="椭圆 304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06" name="椭圆 305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07" name="椭圆 306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08" name="椭圆 307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09" name="椭圆 308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10635806" y="864420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292" name="椭圆 291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93" name="椭圆 292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94" name="椭圆 293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95" name="椭圆 294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96" name="椭圆 295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97" name="椭圆 296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98" name="椭圆 297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99" name="椭圆 298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10635806" y="953853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283" name="椭圆 282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84" name="椭圆 283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85" name="椭圆 284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86" name="椭圆 285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87" name="椭圆 286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89" name="椭圆 288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90" name="椭圆 289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91" name="椭圆 290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10635806" y="1043286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274" name="椭圆 273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75" name="椭圆 274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76" name="椭圆 275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77" name="椭圆 276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78" name="椭圆 277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79" name="椭圆 278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80" name="椭圆 279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81" name="椭圆 280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82" name="椭圆 281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10635806" y="1132719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265" name="椭圆 264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66" name="椭圆 265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67" name="椭圆 266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69" name="椭圆 268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70" name="椭圆 269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71" name="椭圆 270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72" name="椭圆 271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73" name="椭圆 272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10635806" y="1222152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256" name="椭圆 255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57" name="椭圆 256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59" name="椭圆 258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61" name="椭圆 260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62" name="椭圆 261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63" name="椭圆 262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10635806" y="1311585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190" name="椭圆 189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92" name="椭圆 191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94" name="椭圆 193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98" name="椭圆 197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52" name="椭圆 251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53" name="椭圆 252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54" name="椭圆 253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255" name="椭圆 254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10635806" y="1401018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173" name="椭圆 172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74" name="椭圆 173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78" name="椭圆 177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82" name="椭圆 181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84" name="椭圆 183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86" name="椭圆 185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88" name="椭圆 187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10635806" y="1490451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164" name="椭圆 163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65" name="椭圆 164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66" name="椭圆 165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67" name="椭圆 166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68" name="椭圆 167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71" name="椭圆 170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72" name="椭圆 171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10635806" y="1579884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153" name="椭圆 152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55" name="椭圆 154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59" name="椭圆 158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60" name="椭圆 159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61" name="椭圆 160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62" name="椭圆 161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63" name="椭圆 162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10635806" y="1669317"/>
              <a:ext cx="726643" cy="51871"/>
              <a:chOff x="8734534" y="-1067673"/>
              <a:chExt cx="726643" cy="51871"/>
            </a:xfrm>
            <a:grpFill/>
          </p:grpSpPr>
          <p:sp>
            <p:nvSpPr>
              <p:cNvPr id="136" name="椭圆 135"/>
              <p:cNvSpPr/>
              <p:nvPr/>
            </p:nvSpPr>
            <p:spPr>
              <a:xfrm>
                <a:off x="8734534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8818881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8903228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8987575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>
                <a:off x="907192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9156269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924061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9324962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9409306" y="-1067673"/>
                <a:ext cx="51871" cy="518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/>
                  <a:cs typeface="+mn-cs"/>
                </a:endParaRPr>
              </a:p>
            </p:txBody>
          </p:sp>
        </p:grpSp>
        <p:sp>
          <p:nvSpPr>
            <p:cNvPr id="108" name="椭圆 107"/>
            <p:cNvSpPr/>
            <p:nvPr/>
          </p:nvSpPr>
          <p:spPr>
            <a:xfrm>
              <a:off x="10635806" y="1758750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10720153" y="1758750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0804500" y="1758750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10888847" y="1758750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10973194" y="1758750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1057541" y="1758750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141888" y="1758750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226234" y="1758750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310578" y="1758750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0720153" y="1848183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10804500" y="1848183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10888847" y="1848183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10973194" y="1848183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1057541" y="1848183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1141888" y="1848183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1226234" y="1848183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0804500" y="1937616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0888847" y="1937616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>
              <a:off x="10973194" y="1937616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11057541" y="1937616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1141888" y="1937616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0888847" y="2027049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0973194" y="2027049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1057541" y="2027049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0973194" y="2116483"/>
              <a:ext cx="51871" cy="51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/>
                <a:cs typeface="+mn-cs"/>
              </a:endParaRPr>
            </a:p>
          </p:txBody>
        </p:sp>
      </p:grpSp>
      <p:sp>
        <p:nvSpPr>
          <p:cNvPr id="331" name="文本框 330"/>
          <p:cNvSpPr txBox="1"/>
          <p:nvPr>
            <p:custDataLst>
              <p:tags r:id="rId1"/>
            </p:custDataLst>
          </p:nvPr>
        </p:nvSpPr>
        <p:spPr>
          <a:xfrm>
            <a:off x="0" y="4408531"/>
            <a:ext cx="12192000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ctr"/>
            <a:r>
              <a:rPr kumimoji="1" lang="en-US" altLang="zh-CN" sz="2000" b="1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Mengze</a:t>
            </a:r>
            <a:r>
              <a:rPr kumimoji="1" lang="en-US" altLang="zh-CN" sz="20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Hong</a:t>
            </a:r>
          </a:p>
          <a:p>
            <a:pPr lvl="0" algn="ctr"/>
            <a:endParaRPr kumimoji="1"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lvl="0" algn="ctr"/>
            <a:r>
              <a:rPr kumimoji="1"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WeBank AI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E9AC87-D082-699B-198F-1709435644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2" t="32923" r="21406" b="35115"/>
          <a:stretch/>
        </p:blipFill>
        <p:spPr>
          <a:xfrm>
            <a:off x="230389" y="5946203"/>
            <a:ext cx="1599349" cy="689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AEA60C-91AD-BA03-19FD-EBA8356CC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15" b="36062"/>
          <a:stretch/>
        </p:blipFill>
        <p:spPr>
          <a:xfrm>
            <a:off x="1669556" y="5929514"/>
            <a:ext cx="3884718" cy="736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E4A72-4180-BB71-0BB6-BE5FED6B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F06E05-F4C6-3B7A-66B2-DB9059B4E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59" y="1351497"/>
            <a:ext cx="9209265" cy="4500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EFAB2C-E764-420B-0635-DD8EF525A978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Large Language Models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42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9722F-AAD2-7588-660E-ECC0BECA3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BC32-D99E-C92C-D572-4E4A431C1812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Unimportant Technical Aspects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竖排文字占位符 4">
            <a:extLst>
              <a:ext uri="{FF2B5EF4-FFF2-40B4-BE49-F238E27FC236}">
                <a16:creationId xmlns:a16="http://schemas.microsoft.com/office/drawing/2014/main" id="{AE5C6C79-E0C1-FB6D-4B74-E98920914900}"/>
              </a:ext>
            </a:extLst>
          </p:cNvPr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pic>
        <p:nvPicPr>
          <p:cNvPr id="10242" name="Picture 2" descr="The Annotated Transformer">
            <a:extLst>
              <a:ext uri="{FF2B5EF4-FFF2-40B4-BE49-F238E27FC236}">
                <a16:creationId xmlns:a16="http://schemas.microsoft.com/office/drawing/2014/main" id="{A5A451C1-748E-B501-0A56-101D5A3C9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43" y="1350050"/>
            <a:ext cx="3226526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Next Token Prediction is a Fundamental Function of the World">
            <a:extLst>
              <a:ext uri="{FF2B5EF4-FFF2-40B4-BE49-F238E27FC236}">
                <a16:creationId xmlns:a16="http://schemas.microsoft.com/office/drawing/2014/main" id="{BC93BF97-6BF5-4379-8263-BB9E1A109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783" y="1106210"/>
            <a:ext cx="4713450" cy="524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8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55028-BD04-94C0-A624-60716A694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AC546D-B6AC-AC11-2F80-D3105759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798"/>
          <a:stretch/>
        </p:blipFill>
        <p:spPr>
          <a:xfrm>
            <a:off x="896961" y="1516022"/>
            <a:ext cx="6121941" cy="4422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5A139-41C0-35CD-A440-D97D8D0326D4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LLMs as a Black Box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竖排文字占位符 4">
            <a:extLst>
              <a:ext uri="{FF2B5EF4-FFF2-40B4-BE49-F238E27FC236}">
                <a16:creationId xmlns:a16="http://schemas.microsoft.com/office/drawing/2014/main" id="{BF4C0918-600C-2744-A757-8A1CEF127AF6}"/>
              </a:ext>
            </a:extLst>
          </p:cNvPr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23BB41-1947-C0D3-B9F6-B529ED03B08D}"/>
              </a:ext>
            </a:extLst>
          </p:cNvPr>
          <p:cNvGrpSpPr/>
          <p:nvPr/>
        </p:nvGrpSpPr>
        <p:grpSpPr>
          <a:xfrm>
            <a:off x="2901562" y="2158999"/>
            <a:ext cx="7332449" cy="2773661"/>
            <a:chOff x="2891402" y="2225039"/>
            <a:chExt cx="7332449" cy="277366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367005-B2EA-B8E1-579E-B6CEFF148A97}"/>
                </a:ext>
              </a:extLst>
            </p:cNvPr>
            <p:cNvSpPr/>
            <p:nvPr/>
          </p:nvSpPr>
          <p:spPr>
            <a:xfrm>
              <a:off x="2891402" y="2225039"/>
              <a:ext cx="7202558" cy="2773661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bg1">
                  <a:lumMod val="50000"/>
                </a:schemeClr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69FE2F-487F-0447-7945-187A6BDA88D1}"/>
                </a:ext>
              </a:extLst>
            </p:cNvPr>
            <p:cNvSpPr txBox="1"/>
            <p:nvPr/>
          </p:nvSpPr>
          <p:spPr>
            <a:xfrm>
              <a:off x="3137251" y="2380772"/>
              <a:ext cx="7086600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2000" b="1" dirty="0">
                  <a:solidFill>
                    <a:srgbClr val="0960D2"/>
                  </a:solidFill>
                </a:rPr>
                <a:t>Given an input, the LLM always provides an output.</a:t>
              </a:r>
            </a:p>
            <a:p>
              <a:endParaRPr lang="en-MY" b="1" dirty="0">
                <a:solidFill>
                  <a:srgbClr val="0960D2"/>
                </a:solidFill>
              </a:endParaRPr>
            </a:p>
            <a:p>
              <a:r>
                <a:rPr lang="en-MY" b="1" dirty="0"/>
                <a:t>A large body of research in LLM application emphasizes two questions:</a:t>
              </a:r>
            </a:p>
            <a:p>
              <a:endParaRPr lang="en-MY" sz="1400" b="1" dirty="0"/>
            </a:p>
            <a:p>
              <a:pPr marL="457200" indent="-457200">
                <a:buAutoNum type="arabicPeriod"/>
              </a:pPr>
              <a:r>
                <a:rPr lang="en-MY" sz="1600" dirty="0"/>
                <a:t>How to optimize the input (e.g., prompt engineering, multi-modality, batch inference, LLM routing, …)</a:t>
              </a:r>
            </a:p>
            <a:p>
              <a:pPr marL="457200" indent="-457200">
                <a:buAutoNum type="arabicPeriod"/>
              </a:pPr>
              <a:endParaRPr lang="en-MY" sz="1600" dirty="0"/>
            </a:p>
            <a:p>
              <a:pPr marL="457200" indent="-457200">
                <a:buAutoNum type="arabicPeriod"/>
              </a:pPr>
              <a:r>
                <a:rPr lang="en-MY" sz="1600" dirty="0"/>
                <a:t>How to enable better output (e.g., retrieval-augmented generation, multi-agent collaboration, uncertainty calibration, …)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96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A1E8F-6CF2-2BC2-4EB7-5264A7AD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4F1B-8B2F-71F5-4838-05A7D88710CD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Prompt Engineering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竖排文字占位符 4">
            <a:extLst>
              <a:ext uri="{FF2B5EF4-FFF2-40B4-BE49-F238E27FC236}">
                <a16:creationId xmlns:a16="http://schemas.microsoft.com/office/drawing/2014/main" id="{4B21DDC4-61C4-CAC4-D625-933670963612}"/>
              </a:ext>
            </a:extLst>
          </p:cNvPr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4315E-7E5A-3D39-DB72-B8EA995B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24" y="1480820"/>
            <a:ext cx="7128552" cy="45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86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459C9-3648-C963-1414-1A0CDBBCF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35AC-7B70-A9DB-74DD-A0A24B2D9D2A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Hallucination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竖排文字占位符 4">
            <a:extLst>
              <a:ext uri="{FF2B5EF4-FFF2-40B4-BE49-F238E27FC236}">
                <a16:creationId xmlns:a16="http://schemas.microsoft.com/office/drawing/2014/main" id="{0261C16D-8E71-140F-5D0F-3B9D81A41E62}"/>
              </a:ext>
            </a:extLst>
          </p:cNvPr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0CFC5-5B19-6209-BAC7-BA61CCC8E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47" y="699371"/>
            <a:ext cx="4601844" cy="5239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9A434-3F2B-F861-FD80-0DEBBBC5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0" t="4373" r="5307" b="2648"/>
          <a:stretch/>
        </p:blipFill>
        <p:spPr>
          <a:xfrm>
            <a:off x="894079" y="1690269"/>
            <a:ext cx="5684521" cy="34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6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E0BF2-2E14-866D-5FEB-80DFA8CE6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E1FC-F577-BBDF-8FF8-500034CBD416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Next-Generation Customer Service Automation</a:t>
            </a:r>
            <a:endParaRPr lang="en-US" altLang="zh-CN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竖排文字占位符 4">
            <a:extLst>
              <a:ext uri="{FF2B5EF4-FFF2-40B4-BE49-F238E27FC236}">
                <a16:creationId xmlns:a16="http://schemas.microsoft.com/office/drawing/2014/main" id="{F8C3A2F7-34A7-963D-B74F-88B2DA979791}"/>
              </a:ext>
            </a:extLst>
          </p:cNvPr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:a16="http://schemas.microsoft.com/office/drawing/2014/main" id="{44E847C1-EA5E-37DA-A608-15127209EE93}"/>
              </a:ext>
            </a:extLst>
          </p:cNvPr>
          <p:cNvSpPr txBox="1"/>
          <p:nvPr/>
        </p:nvSpPr>
        <p:spPr>
          <a:xfrm>
            <a:off x="493394" y="1297915"/>
            <a:ext cx="110641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/>
            <a:r>
              <a:rPr lang="en-MY" altLang="zh-TW" sz="2000" dirty="0">
                <a:ea typeface="新細明體" panose="02020500000000000000" pitchFamily="18" charset="-120"/>
                <a:sym typeface="Wingdings" panose="05000000000000000000" pitchFamily="2" charset="2"/>
              </a:rPr>
              <a:t>LLMs excel at natural language understanding but often generate hallucinated responses, making them unsuitable for direct customer service.</a:t>
            </a:r>
          </a:p>
          <a:p>
            <a:pPr marL="109537"/>
            <a:endParaRPr lang="en-MY" altLang="zh-TW" sz="2000" dirty="0"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marL="109537"/>
            <a:r>
              <a:rPr lang="en-MY" altLang="zh-TW" sz="2000" dirty="0">
                <a:ea typeface="新細明體" panose="02020500000000000000" pitchFamily="18" charset="-120"/>
                <a:sym typeface="Wingdings" panose="05000000000000000000" pitchFamily="2" charset="2"/>
              </a:rPr>
              <a:t>Retrieval-based systems ensure zero factual hallucination and support real-time interaction, yet struggle with deep query understanding and precise intent-based response matching.</a:t>
            </a:r>
          </a:p>
          <a:p>
            <a:pPr marL="109537"/>
            <a:endParaRPr lang="en-MY" altLang="zh-TW" sz="2000" dirty="0"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marL="109537"/>
            <a:r>
              <a:rPr lang="en-MY" altLang="zh-TW" sz="2000" b="1" dirty="0">
                <a:ea typeface="新細明體" panose="02020500000000000000" pitchFamily="18" charset="-120"/>
                <a:sym typeface="Wingdings" panose="05000000000000000000" pitchFamily="2" charset="2"/>
              </a:rPr>
              <a:t>Next-Generation Customer Service</a:t>
            </a:r>
            <a:r>
              <a:rPr lang="en-MY" altLang="zh-TW" sz="2000" dirty="0">
                <a:ea typeface="新細明體" panose="02020500000000000000" pitchFamily="18" charset="-120"/>
                <a:sym typeface="Wingdings" panose="05000000000000000000" pitchFamily="2" charset="2"/>
              </a:rPr>
              <a:t>: Integrate LLM-powered utilities into a retrieval-based system.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4D9DA8-ABDA-6FBC-8FB7-C740CF57E451}"/>
              </a:ext>
            </a:extLst>
          </p:cNvPr>
          <p:cNvGrpSpPr/>
          <p:nvPr/>
        </p:nvGrpSpPr>
        <p:grpSpPr>
          <a:xfrm>
            <a:off x="2837996" y="3958757"/>
            <a:ext cx="6374992" cy="1940697"/>
            <a:chOff x="5578677" y="4254500"/>
            <a:chExt cx="4463848" cy="1358900"/>
          </a:xfrm>
        </p:grpSpPr>
        <p:pic>
          <p:nvPicPr>
            <p:cNvPr id="13" name="Picture 36">
              <a:extLst>
                <a:ext uri="{FF2B5EF4-FFF2-40B4-BE49-F238E27FC236}">
                  <a16:creationId xmlns:a16="http://schemas.microsoft.com/office/drawing/2014/main" id="{F7366BCF-9284-390D-2B1B-F548DB101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900" y="4254500"/>
              <a:ext cx="4365625" cy="135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2">
              <a:extLst>
                <a:ext uri="{FF2B5EF4-FFF2-40B4-BE49-F238E27FC236}">
                  <a16:creationId xmlns:a16="http://schemas.microsoft.com/office/drawing/2014/main" id="{DD53F76C-9746-3843-4255-3DC32D8F1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677" y="5000626"/>
              <a:ext cx="1293812" cy="55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8">
              <a:extLst>
                <a:ext uri="{FF2B5EF4-FFF2-40B4-BE49-F238E27FC236}">
                  <a16:creationId xmlns:a16="http://schemas.microsoft.com/office/drawing/2014/main" id="{5D5F13F3-5BBA-FE11-B38D-13FAD2F2C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8738" y="4970463"/>
              <a:ext cx="914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0">
              <a:extLst>
                <a:ext uri="{FF2B5EF4-FFF2-40B4-BE49-F238E27FC236}">
                  <a16:creationId xmlns:a16="http://schemas.microsoft.com/office/drawing/2014/main" id="{F6E6D459-A18F-5C3E-37A0-8E9706F4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8738" y="5314950"/>
              <a:ext cx="914400" cy="239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9548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5DB6-62DA-AA24-AE21-B0667BC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CB9C-DC39-F371-8467-4A8F22EAC2BD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Intent Classification and Clustering</a:t>
            </a:r>
            <a:endParaRPr lang="en-US" altLang="zh-CN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竖排文字占位符 4">
            <a:extLst>
              <a:ext uri="{FF2B5EF4-FFF2-40B4-BE49-F238E27FC236}">
                <a16:creationId xmlns:a16="http://schemas.microsoft.com/office/drawing/2014/main" id="{4E66E62A-A0EF-7FDE-CF51-9BA72A01B66F}"/>
              </a:ext>
            </a:extLst>
          </p:cNvPr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918AD-78D0-D01B-2232-40D13F97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2964"/>
          <a:stretch/>
        </p:blipFill>
        <p:spPr>
          <a:xfrm>
            <a:off x="8269617" y="4335726"/>
            <a:ext cx="3182331" cy="2190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B149C6-EB95-DCA9-1558-30CA465C42B7}"/>
              </a:ext>
            </a:extLst>
          </p:cNvPr>
          <p:cNvSpPr txBox="1"/>
          <p:nvPr/>
        </p:nvSpPr>
        <p:spPr>
          <a:xfrm>
            <a:off x="612429" y="4171572"/>
            <a:ext cx="8510404" cy="189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To train intent classifiers, data needs to be obtained from intent clustering, i.e., analyzing large-scale dialogue data to identify meaningful and precise customer intentions.</a:t>
            </a:r>
            <a:endParaRPr lang="en-US" altLang="zh-CN" dirty="0">
              <a:effectLst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effectLst/>
              </a:rPr>
              <a:t>Challenges: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Poor clustering quality due to information loss in text embedding.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Poor interpretation and explainability of clustering results.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CF9DF2-5FC1-82BA-A2AC-9F339402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43" y="1216631"/>
            <a:ext cx="9872914" cy="266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8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5DB6-62DA-AA24-AE21-B0667BCD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828330F-6870-1EB1-76C8-C03743BE9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4" t="-2098" r="958" b="722"/>
          <a:stretch/>
        </p:blipFill>
        <p:spPr>
          <a:xfrm>
            <a:off x="6054526" y="1246529"/>
            <a:ext cx="4078852" cy="335873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4562594-A61C-F493-57B7-851A795AA4BF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Intent Classification and Clustering</a:t>
            </a:r>
            <a:endParaRPr lang="en-US" altLang="zh-CN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1F877B-9998-E61B-041D-348DD9BE3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6" y="1140696"/>
            <a:ext cx="4476281" cy="5142442"/>
          </a:xfrm>
          <a:prstGeom prst="rect">
            <a:avLst/>
          </a:prstGeom>
        </p:spPr>
      </p:pic>
      <p:pic>
        <p:nvPicPr>
          <p:cNvPr id="12290" name="Picture 2" descr="Qwen (千问) Logo Free Download SVG, PN... · LobeHub">
            <a:extLst>
              <a:ext uri="{FF2B5EF4-FFF2-40B4-BE49-F238E27FC236}">
                <a16:creationId xmlns:a16="http://schemas.microsoft.com/office/drawing/2014/main" id="{99D275E6-8412-C53E-C1C6-72DD8895B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65" y="3550998"/>
            <a:ext cx="428336" cy="4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CD8BC2-2017-BC92-8A05-98601CB9C6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6" t="9234" b="50000"/>
          <a:stretch/>
        </p:blipFill>
        <p:spPr>
          <a:xfrm>
            <a:off x="6054526" y="4899085"/>
            <a:ext cx="5177278" cy="13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3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703B0-560C-DB17-48C3-0CC6175F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7523658-CB99-BCD1-CCA5-F05D8B927281}"/>
              </a:ext>
            </a:extLst>
          </p:cNvPr>
          <p:cNvSpPr txBox="1"/>
          <p:nvPr/>
        </p:nvSpPr>
        <p:spPr>
          <a:xfrm>
            <a:off x="461381" y="265271"/>
            <a:ext cx="8213282" cy="5865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anose="020B0604020202020204" pitchFamily="34" charset="0"/>
                <a:sym typeface="Calibri" panose="020F0502020204030204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Response Matching</a:t>
            </a:r>
          </a:p>
        </p:txBody>
      </p:sp>
      <p:sp>
        <p:nvSpPr>
          <p:cNvPr id="4" name="文本框 24">
            <a:extLst>
              <a:ext uri="{FF2B5EF4-FFF2-40B4-BE49-F238E27FC236}">
                <a16:creationId xmlns:a16="http://schemas.microsoft.com/office/drawing/2014/main" id="{78D6F88D-65B3-DD69-FEFE-B45F5ECE1E9C}"/>
              </a:ext>
            </a:extLst>
          </p:cNvPr>
          <p:cNvSpPr txBox="1"/>
          <p:nvPr/>
        </p:nvSpPr>
        <p:spPr>
          <a:xfrm>
            <a:off x="493394" y="1143021"/>
            <a:ext cx="112400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data-centric approach involves augmenting the predefined knowledge base (Q&amp;As) with enhanced diversity.</a:t>
            </a:r>
          </a:p>
          <a:p>
            <a:endParaRPr lang="en-US" altLang="zh-CN" dirty="0"/>
          </a:p>
          <a:p>
            <a:r>
              <a:rPr lang="en-US" altLang="zh-CN" dirty="0"/>
              <a:t>To achieve so, lightweight LLMs can be used to generate similar questions to the source question.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917BED-E82C-B801-B301-5A42A9F2109D}"/>
              </a:ext>
            </a:extLst>
          </p:cNvPr>
          <p:cNvGrpSpPr/>
          <p:nvPr/>
        </p:nvGrpSpPr>
        <p:grpSpPr>
          <a:xfrm>
            <a:off x="774699" y="2357561"/>
            <a:ext cx="6591301" cy="3509840"/>
            <a:chOff x="997294" y="1947166"/>
            <a:chExt cx="7623545" cy="41913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801C1-21AD-C937-6E43-54EBFDAFB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294" y="1947166"/>
              <a:ext cx="7623545" cy="4191335"/>
            </a:xfrm>
            <a:prstGeom prst="rect">
              <a:avLst/>
            </a:prstGeom>
          </p:spPr>
        </p:pic>
        <p:pic>
          <p:nvPicPr>
            <p:cNvPr id="8" name="Picture 2" descr="Qwen (千问) Logo Free Download SVG, PN... · LobeHub">
              <a:extLst>
                <a:ext uri="{FF2B5EF4-FFF2-40B4-BE49-F238E27FC236}">
                  <a16:creationId xmlns:a16="http://schemas.microsoft.com/office/drawing/2014/main" id="{CC1A886D-4CC1-1119-1546-0CCC0D04A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035" y="3128433"/>
              <a:ext cx="228598" cy="228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EEAA27B-3697-6EF7-597D-1E4BEE0D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472" y="2493554"/>
            <a:ext cx="3829829" cy="1322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294D52-2E93-4D4A-ECA8-128957335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519" y="4189365"/>
            <a:ext cx="3711734" cy="134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1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703B0-560C-DB17-48C3-0CC6175F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7523658-CB99-BCD1-CCA5-F05D8B927281}"/>
              </a:ext>
            </a:extLst>
          </p:cNvPr>
          <p:cNvSpPr txBox="1"/>
          <p:nvPr/>
        </p:nvSpPr>
        <p:spPr>
          <a:xfrm>
            <a:off x="461381" y="265271"/>
            <a:ext cx="8213282" cy="5865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anose="020B0604020202020204" pitchFamily="34" charset="0"/>
                <a:sym typeface="Calibri" panose="020F0502020204030204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Response Matching</a:t>
            </a:r>
          </a:p>
        </p:txBody>
      </p:sp>
      <p:sp>
        <p:nvSpPr>
          <p:cNvPr id="4" name="文本框 24">
            <a:extLst>
              <a:ext uri="{FF2B5EF4-FFF2-40B4-BE49-F238E27FC236}">
                <a16:creationId xmlns:a16="http://schemas.microsoft.com/office/drawing/2014/main" id="{78D6F88D-65B3-DD69-FEFE-B45F5ECE1E9C}"/>
              </a:ext>
            </a:extLst>
          </p:cNvPr>
          <p:cNvSpPr txBox="1"/>
          <p:nvPr/>
        </p:nvSpPr>
        <p:spPr>
          <a:xfrm>
            <a:off x="493394" y="1143021"/>
            <a:ext cx="11240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To further enhance user experience, </a:t>
            </a:r>
            <a:r>
              <a:rPr lang="en-US" dirty="0"/>
              <a:t>LLM can </a:t>
            </a:r>
            <a:r>
              <a:rPr lang="en-US" dirty="0">
                <a:effectLst/>
              </a:rPr>
              <a:t>verify that the matched response precisely answers the query.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D03F6-7264-0569-749A-DB618B9D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16" y="1803562"/>
            <a:ext cx="7107767" cy="386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6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9A11E-3B9F-A4E0-5AB2-98D41A176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ABCF43F3-D158-A964-0486-2B06B708917A}"/>
              </a:ext>
            </a:extLst>
          </p:cNvPr>
          <p:cNvSpPr/>
          <p:nvPr/>
        </p:nvSpPr>
        <p:spPr>
          <a:xfrm>
            <a:off x="599049" y="4630434"/>
            <a:ext cx="10992941" cy="1995374"/>
          </a:xfrm>
          <a:prstGeom prst="roundRect">
            <a:avLst>
              <a:gd name="adj" fmla="val 8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16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B4ED-9A81-5C1B-B2F5-06C31C05CC02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Mengze Hong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9" name="组合 264">
            <a:extLst>
              <a:ext uri="{FF2B5EF4-FFF2-40B4-BE49-F238E27FC236}">
                <a16:creationId xmlns:a16="http://schemas.microsoft.com/office/drawing/2014/main" id="{E64493FF-14BF-AFB5-59B3-89F784F305D3}"/>
              </a:ext>
            </a:extLst>
          </p:cNvPr>
          <p:cNvGrpSpPr/>
          <p:nvPr/>
        </p:nvGrpSpPr>
        <p:grpSpPr>
          <a:xfrm>
            <a:off x="6718301" y="816036"/>
            <a:ext cx="4874169" cy="3587888"/>
            <a:chOff x="6003278" y="2111999"/>
            <a:chExt cx="5804643" cy="4113999"/>
          </a:xfrm>
        </p:grpSpPr>
        <p:pic>
          <p:nvPicPr>
            <p:cNvPr id="10" name="图片 6">
              <a:extLst>
                <a:ext uri="{FF2B5EF4-FFF2-40B4-BE49-F238E27FC236}">
                  <a16:creationId xmlns:a16="http://schemas.microsoft.com/office/drawing/2014/main" id="{92EE8A1F-24A2-DE7D-182D-97C5C5A94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3279" y="2111999"/>
              <a:ext cx="5804070" cy="3306896"/>
            </a:xfrm>
            <a:prstGeom prst="rect">
              <a:avLst/>
            </a:prstGeom>
          </p:spPr>
        </p:pic>
        <p:pic>
          <p:nvPicPr>
            <p:cNvPr id="11" name="图片 4">
              <a:extLst>
                <a:ext uri="{FF2B5EF4-FFF2-40B4-BE49-F238E27FC236}">
                  <a16:creationId xmlns:a16="http://schemas.microsoft.com/office/drawing/2014/main" id="{5439A48D-B4AC-A115-7C91-E5AB17C2D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3278" y="2831844"/>
              <a:ext cx="5804643" cy="2674309"/>
            </a:xfrm>
            <a:prstGeom prst="rect">
              <a:avLst/>
            </a:prstGeom>
          </p:spPr>
        </p:pic>
        <p:pic>
          <p:nvPicPr>
            <p:cNvPr id="12" name="图片 8">
              <a:extLst>
                <a:ext uri="{FF2B5EF4-FFF2-40B4-BE49-F238E27FC236}">
                  <a16:creationId xmlns:a16="http://schemas.microsoft.com/office/drawing/2014/main" id="{7853B774-62B7-1A0E-3247-1EA89264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003290" y="3557435"/>
              <a:ext cx="5804602" cy="2668563"/>
            </a:xfrm>
            <a:prstGeom prst="rect">
              <a:avLst/>
            </a:prstGeom>
          </p:spPr>
        </p:pic>
      </p:grpSp>
      <p:sp>
        <p:nvSpPr>
          <p:cNvPr id="14" name="文本框 24">
            <a:extLst>
              <a:ext uri="{FF2B5EF4-FFF2-40B4-BE49-F238E27FC236}">
                <a16:creationId xmlns:a16="http://schemas.microsoft.com/office/drawing/2014/main" id="{69D4A944-469B-4192-FDC1-6B9503FAF047}"/>
              </a:ext>
            </a:extLst>
          </p:cNvPr>
          <p:cNvSpPr txBox="1"/>
          <p:nvPr/>
        </p:nvSpPr>
        <p:spPr>
          <a:xfrm>
            <a:off x="493394" y="1070506"/>
            <a:ext cx="11064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/>
              <a:t>NLP Researcher at WeBank, Senior Analyst at HashKey Group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7C8628-0CED-55E9-4B71-5EB18FC221D6}"/>
              </a:ext>
            </a:extLst>
          </p:cNvPr>
          <p:cNvGrpSpPr/>
          <p:nvPr/>
        </p:nvGrpSpPr>
        <p:grpSpPr>
          <a:xfrm>
            <a:off x="573925" y="1582222"/>
            <a:ext cx="5838108" cy="2577132"/>
            <a:chOff x="855895" y="2116530"/>
            <a:chExt cx="5544616" cy="2447575"/>
          </a:xfrm>
        </p:grpSpPr>
        <p:pic>
          <p:nvPicPr>
            <p:cNvPr id="124" name="Picture 12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78E58587-4B68-65EC-8847-F41983D6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47" r="57782" b="31386"/>
            <a:stretch/>
          </p:blipFill>
          <p:spPr>
            <a:xfrm>
              <a:off x="855895" y="2116530"/>
              <a:ext cx="2736304" cy="1484873"/>
            </a:xfrm>
            <a:prstGeom prst="rect">
              <a:avLst/>
            </a:prstGeom>
          </p:spPr>
        </p:pic>
        <p:pic>
          <p:nvPicPr>
            <p:cNvPr id="125" name="Picture 12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35A9503-F924-C2FE-C650-6C300302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319" r="57782"/>
            <a:stretch/>
          </p:blipFill>
          <p:spPr>
            <a:xfrm>
              <a:off x="855895" y="3703682"/>
              <a:ext cx="2736304" cy="860423"/>
            </a:xfrm>
            <a:prstGeom prst="rect">
              <a:avLst/>
            </a:prstGeom>
          </p:spPr>
        </p:pic>
        <p:pic>
          <p:nvPicPr>
            <p:cNvPr id="127" name="Picture 126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0A0C5E12-ACC7-9B76-630D-2CC427DE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02" r="32123"/>
            <a:stretch/>
          </p:blipFill>
          <p:spPr>
            <a:xfrm>
              <a:off x="3727120" y="2300686"/>
              <a:ext cx="2673391" cy="860424"/>
            </a:xfrm>
            <a:prstGeom prst="rect">
              <a:avLst/>
            </a:prstGeom>
          </p:spPr>
        </p:pic>
      </p:grpSp>
      <p:sp>
        <p:nvSpPr>
          <p:cNvPr id="154" name="Slide Number Placeholder 409">
            <a:extLst>
              <a:ext uri="{FF2B5EF4-FFF2-40B4-BE49-F238E27FC236}">
                <a16:creationId xmlns:a16="http://schemas.microsoft.com/office/drawing/2014/main" id="{1A25390F-19B8-616F-ED3A-A1F0C8D744A4}"/>
              </a:ext>
            </a:extLst>
          </p:cNvPr>
          <p:cNvSpPr txBox="1">
            <a:spLocks/>
          </p:cNvSpPr>
          <p:nvPr/>
        </p:nvSpPr>
        <p:spPr>
          <a:xfrm>
            <a:off x="9338733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F8E9E0-F376-4A59-961F-5BCD1534B277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62243BB-5877-1514-A7F4-B7FA6C173AD3}"/>
              </a:ext>
            </a:extLst>
          </p:cNvPr>
          <p:cNvGrpSpPr/>
          <p:nvPr/>
        </p:nvGrpSpPr>
        <p:grpSpPr>
          <a:xfrm>
            <a:off x="731590" y="4691302"/>
            <a:ext cx="10727860" cy="1892106"/>
            <a:chOff x="732070" y="4574195"/>
            <a:chExt cx="10727860" cy="1892106"/>
          </a:xfrm>
        </p:grpSpPr>
        <p:sp>
          <p:nvSpPr>
            <p:cNvPr id="156" name="矩形 6">
              <a:extLst>
                <a:ext uri="{FF2B5EF4-FFF2-40B4-BE49-F238E27FC236}">
                  <a16:creationId xmlns:a16="http://schemas.microsoft.com/office/drawing/2014/main" id="{9897E394-A896-94BA-59A2-DBD7345E255D}"/>
                </a:ext>
              </a:extLst>
            </p:cNvPr>
            <p:cNvSpPr/>
            <p:nvPr/>
          </p:nvSpPr>
          <p:spPr>
            <a:xfrm>
              <a:off x="732070" y="5921293"/>
              <a:ext cx="10727860" cy="545008"/>
            </a:xfrm>
            <a:prstGeom prst="rect">
              <a:avLst/>
            </a:prstGeom>
            <a:solidFill>
              <a:srgbClr val="919191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 Light"/>
                <a:cs typeface="+mn-cs"/>
              </a:endParaRPr>
            </a:p>
          </p:txBody>
        </p:sp>
        <p:cxnSp>
          <p:nvCxnSpPr>
            <p:cNvPr id="157" name="直接连接符 8">
              <a:extLst>
                <a:ext uri="{FF2B5EF4-FFF2-40B4-BE49-F238E27FC236}">
                  <a16:creationId xmlns:a16="http://schemas.microsoft.com/office/drawing/2014/main" id="{EC0EA345-D27D-0B77-3F31-1C1A147EABB6}"/>
                </a:ext>
              </a:extLst>
            </p:cNvPr>
            <p:cNvCxnSpPr>
              <a:cxnSpLocks/>
              <a:endCxn id="156" idx="3"/>
            </p:cNvCxnSpPr>
            <p:nvPr/>
          </p:nvCxnSpPr>
          <p:spPr>
            <a:xfrm>
              <a:off x="875089" y="6187887"/>
              <a:ext cx="10584841" cy="5910"/>
            </a:xfrm>
            <a:prstGeom prst="line">
              <a:avLst/>
            </a:prstGeom>
            <a:noFill/>
            <a:ln w="38100" cap="flat" cmpd="sng" algn="ctr">
              <a:solidFill>
                <a:srgbClr val="FFFFFF"/>
              </a:solidFill>
              <a:prstDash val="dash"/>
              <a:miter lim="800000"/>
            </a:ln>
            <a:effectLst/>
          </p:spPr>
        </p:cxn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3660A61-893E-E3F1-F3C0-A36BDB8551F6}"/>
                </a:ext>
              </a:extLst>
            </p:cNvPr>
            <p:cNvGrpSpPr/>
            <p:nvPr/>
          </p:nvGrpSpPr>
          <p:grpSpPr>
            <a:xfrm>
              <a:off x="1087091" y="4574195"/>
              <a:ext cx="2713669" cy="1692142"/>
              <a:chOff x="558222" y="808763"/>
              <a:chExt cx="2713669" cy="1692142"/>
            </a:xfrm>
          </p:grpSpPr>
          <p:sp>
            <p:nvSpPr>
              <p:cNvPr id="174" name="椭圆 47">
                <a:extLst>
                  <a:ext uri="{FF2B5EF4-FFF2-40B4-BE49-F238E27FC236}">
                    <a16:creationId xmlns:a16="http://schemas.microsoft.com/office/drawing/2014/main" id="{29D56294-5C26-2E34-3785-AF2CD8FF1365}"/>
                  </a:ext>
                </a:extLst>
              </p:cNvPr>
              <p:cNvSpPr/>
              <p:nvPr/>
            </p:nvSpPr>
            <p:spPr>
              <a:xfrm rot="21600000" flipV="1">
                <a:off x="558222" y="2313644"/>
                <a:ext cx="184025" cy="187261"/>
              </a:xfrm>
              <a:prstGeom prst="ellipse">
                <a:avLst/>
              </a:prstGeom>
              <a:solidFill>
                <a:srgbClr val="800A1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 Light"/>
                  <a:cs typeface="+mn-cs"/>
                </a:endParaRPr>
              </a:p>
            </p:txBody>
          </p:sp>
          <p:cxnSp>
            <p:nvCxnSpPr>
              <p:cNvPr id="175" name="直接连接符 48">
                <a:extLst>
                  <a:ext uri="{FF2B5EF4-FFF2-40B4-BE49-F238E27FC236}">
                    <a16:creationId xmlns:a16="http://schemas.microsoft.com/office/drawing/2014/main" id="{C7C858FD-67CF-AAEF-7F45-B25A58F995B8}"/>
                  </a:ext>
                </a:extLst>
              </p:cNvPr>
              <p:cNvCxnSpPr/>
              <p:nvPr/>
            </p:nvCxnSpPr>
            <p:spPr>
              <a:xfrm rot="21600000" flipV="1">
                <a:off x="650558" y="1647566"/>
                <a:ext cx="0" cy="666078"/>
              </a:xfrm>
              <a:prstGeom prst="line">
                <a:avLst/>
              </a:prstGeom>
              <a:noFill/>
              <a:ln w="6350" cap="flat" cmpd="sng" algn="ctr">
                <a:solidFill>
                  <a:srgbClr val="85C226"/>
                </a:solidFill>
                <a:prstDash val="dash"/>
                <a:miter lim="800000"/>
              </a:ln>
              <a:effectLst/>
            </p:spPr>
          </p:cxnSp>
          <p:sp>
            <p:nvSpPr>
              <p:cNvPr id="176" name="椭圆 49">
                <a:extLst>
                  <a:ext uri="{FF2B5EF4-FFF2-40B4-BE49-F238E27FC236}">
                    <a16:creationId xmlns:a16="http://schemas.microsoft.com/office/drawing/2014/main" id="{C8536D37-DFCA-E991-89F3-0A9399BA423A}"/>
                  </a:ext>
                </a:extLst>
              </p:cNvPr>
              <p:cNvSpPr/>
              <p:nvPr/>
            </p:nvSpPr>
            <p:spPr>
              <a:xfrm rot="21600000" flipV="1">
                <a:off x="604837" y="1553936"/>
                <a:ext cx="92013" cy="93631"/>
              </a:xfrm>
              <a:prstGeom prst="ellipse">
                <a:avLst/>
              </a:prstGeom>
              <a:solidFill>
                <a:srgbClr val="BC002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 Light"/>
                  <a:cs typeface="+mn-cs"/>
                </a:endParaRPr>
              </a:p>
            </p:txBody>
          </p:sp>
          <p:sp>
            <p:nvSpPr>
              <p:cNvPr id="177" name="Text Box 81">
                <a:extLst>
                  <a:ext uri="{FF2B5EF4-FFF2-40B4-BE49-F238E27FC236}">
                    <a16:creationId xmlns:a16="http://schemas.microsoft.com/office/drawing/2014/main" id="{77E4A214-06A6-6D0E-1B13-3DEC7AF28E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482" y="1167677"/>
                <a:ext cx="2503409" cy="4798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FED0A2"/>
                        </a:gs>
                        <a:gs pos="100000">
                          <a:srgbClr val="FFEFDF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fontAlgn="base">
                  <a:lnSpc>
                    <a:spcPct val="130000"/>
                  </a:lnSpc>
                  <a:spcBef>
                    <a:spcPct val="5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en-US" altLang="zh-CN" sz="800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Vulnerabilities of Audio-Based Biometric Authentication Systems Against Deepfake Speech Synthesis. (</a:t>
                </a:r>
                <a:r>
                  <a:rPr lang="en-US" altLang="zh-CN" sz="800" b="1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2025</a:t>
                </a:r>
                <a:r>
                  <a:rPr lang="en-US" altLang="zh-CN" sz="800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just" fontAlgn="base">
                  <a:lnSpc>
                    <a:spcPct val="130000"/>
                  </a:lnSpc>
                  <a:spcBef>
                    <a:spcPct val="5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en-US" altLang="zh-CN" sz="800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QualBench: Benchmarking Chinese LLMs with Localized Professional Qualifications for Vertical Domain Evaluation. (</a:t>
                </a:r>
                <a:r>
                  <a:rPr lang="en-US" altLang="zh-CN" sz="800" b="1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EMNLP 2025</a:t>
                </a:r>
                <a:r>
                  <a:rPr lang="en-US" altLang="zh-CN" sz="800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zh-CN" altLang="en-US" sz="800" dirty="0">
                  <a:solidFill>
                    <a:srgbClr val="000000"/>
                  </a:solidFill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Text Box 83">
                <a:extLst>
                  <a:ext uri="{FF2B5EF4-FFF2-40B4-BE49-F238E27FC236}">
                    <a16:creationId xmlns:a16="http://schemas.microsoft.com/office/drawing/2014/main" id="{81E37959-60B9-4EB0-D208-85F38E5271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483" y="808763"/>
                <a:ext cx="152497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FED0A2"/>
                        </a:gs>
                        <a:gs pos="100000">
                          <a:srgbClr val="FFEFDF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fontAlgn="base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en-US" altLang="zh-CN" sz="1800" dirty="0">
                    <a:solidFill>
                      <a:srgbClr val="A00C17"/>
                    </a:solidFill>
                    <a:latin typeface="Impact" panose="020B0806030902050204" pitchFamily="34" charset="0"/>
                  </a:rPr>
                  <a:t>Evaluations</a:t>
                </a:r>
                <a:endParaRPr lang="zh-CN" altLang="en-US" sz="1600" dirty="0">
                  <a:solidFill>
                    <a:srgbClr val="A00C17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59" name="airplane-flying_29010">
              <a:extLst>
                <a:ext uri="{FF2B5EF4-FFF2-40B4-BE49-F238E27FC236}">
                  <a16:creationId xmlns:a16="http://schemas.microsoft.com/office/drawing/2014/main" id="{4C120F64-2AC5-FDAB-F729-6B930C56E7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52954" y="5960331"/>
              <a:ext cx="577023" cy="455111"/>
            </a:xfrm>
            <a:custGeom>
              <a:avLst/>
              <a:gdLst>
                <a:gd name="connsiteX0" fmla="*/ 5737 w 609614"/>
                <a:gd name="connsiteY0" fmla="*/ 461074 h 472506"/>
                <a:gd name="connsiteX1" fmla="*/ 150918 w 609614"/>
                <a:gd name="connsiteY1" fmla="*/ 461074 h 472506"/>
                <a:gd name="connsiteX2" fmla="*/ 156655 w 609614"/>
                <a:gd name="connsiteY2" fmla="*/ 466790 h 472506"/>
                <a:gd name="connsiteX3" fmla="*/ 150918 w 609614"/>
                <a:gd name="connsiteY3" fmla="*/ 472506 h 472506"/>
                <a:gd name="connsiteX4" fmla="*/ 5737 w 609614"/>
                <a:gd name="connsiteY4" fmla="*/ 472506 h 472506"/>
                <a:gd name="connsiteX5" fmla="*/ 0 w 609614"/>
                <a:gd name="connsiteY5" fmla="*/ 466790 h 472506"/>
                <a:gd name="connsiteX6" fmla="*/ 5737 w 609614"/>
                <a:gd name="connsiteY6" fmla="*/ 461074 h 472506"/>
                <a:gd name="connsiteX7" fmla="*/ 5737 w 609614"/>
                <a:gd name="connsiteY7" fmla="*/ 405681 h 472506"/>
                <a:gd name="connsiteX8" fmla="*/ 150918 w 609614"/>
                <a:gd name="connsiteY8" fmla="*/ 405681 h 472506"/>
                <a:gd name="connsiteX9" fmla="*/ 156655 w 609614"/>
                <a:gd name="connsiteY9" fmla="*/ 411432 h 472506"/>
                <a:gd name="connsiteX10" fmla="*/ 150918 w 609614"/>
                <a:gd name="connsiteY10" fmla="*/ 417183 h 472506"/>
                <a:gd name="connsiteX11" fmla="*/ 5737 w 609614"/>
                <a:gd name="connsiteY11" fmla="*/ 417183 h 472506"/>
                <a:gd name="connsiteX12" fmla="*/ 0 w 609614"/>
                <a:gd name="connsiteY12" fmla="*/ 411432 h 472506"/>
                <a:gd name="connsiteX13" fmla="*/ 5737 w 609614"/>
                <a:gd name="connsiteY13" fmla="*/ 405681 h 472506"/>
                <a:gd name="connsiteX14" fmla="*/ 292063 w 609614"/>
                <a:gd name="connsiteY14" fmla="*/ 291647 h 472506"/>
                <a:gd name="connsiteX15" fmla="*/ 425298 w 609614"/>
                <a:gd name="connsiteY15" fmla="*/ 301988 h 472506"/>
                <a:gd name="connsiteX16" fmla="*/ 268955 w 609614"/>
                <a:gd name="connsiteY16" fmla="*/ 461710 h 472506"/>
                <a:gd name="connsiteX17" fmla="*/ 186081 w 609614"/>
                <a:gd name="connsiteY17" fmla="*/ 461710 h 472506"/>
                <a:gd name="connsiteX18" fmla="*/ 69312 w 609614"/>
                <a:gd name="connsiteY18" fmla="*/ 273653 h 472506"/>
                <a:gd name="connsiteX19" fmla="*/ 83008 w 609614"/>
                <a:gd name="connsiteY19" fmla="*/ 274608 h 472506"/>
                <a:gd name="connsiteX20" fmla="*/ 111038 w 609614"/>
                <a:gd name="connsiteY20" fmla="*/ 277315 h 472506"/>
                <a:gd name="connsiteX21" fmla="*/ 144165 w 609614"/>
                <a:gd name="connsiteY21" fmla="*/ 280021 h 472506"/>
                <a:gd name="connsiteX22" fmla="*/ 65011 w 609614"/>
                <a:gd name="connsiteY22" fmla="*/ 332716 h 472506"/>
                <a:gd name="connsiteX23" fmla="*/ 18347 w 609614"/>
                <a:gd name="connsiteY23" fmla="*/ 332716 h 472506"/>
                <a:gd name="connsiteX24" fmla="*/ 478167 w 609614"/>
                <a:gd name="connsiteY24" fmla="*/ 179307 h 472506"/>
                <a:gd name="connsiteX25" fmla="*/ 478805 w 609614"/>
                <a:gd name="connsiteY25" fmla="*/ 179307 h 472506"/>
                <a:gd name="connsiteX26" fmla="*/ 482947 w 609614"/>
                <a:gd name="connsiteY26" fmla="*/ 179307 h 472506"/>
                <a:gd name="connsiteX27" fmla="*/ 609614 w 609614"/>
                <a:gd name="connsiteY27" fmla="*/ 237065 h 472506"/>
                <a:gd name="connsiteX28" fmla="*/ 482947 w 609614"/>
                <a:gd name="connsiteY28" fmla="*/ 294823 h 472506"/>
                <a:gd name="connsiteX29" fmla="*/ 478805 w 609614"/>
                <a:gd name="connsiteY29" fmla="*/ 294664 h 472506"/>
                <a:gd name="connsiteX30" fmla="*/ 478645 w 609614"/>
                <a:gd name="connsiteY30" fmla="*/ 294664 h 472506"/>
                <a:gd name="connsiteX31" fmla="*/ 478008 w 609614"/>
                <a:gd name="connsiteY31" fmla="*/ 294664 h 472506"/>
                <a:gd name="connsiteX32" fmla="*/ 476893 w 609614"/>
                <a:gd name="connsiteY32" fmla="*/ 294664 h 472506"/>
                <a:gd name="connsiteX33" fmla="*/ 446301 w 609614"/>
                <a:gd name="connsiteY33" fmla="*/ 292118 h 472506"/>
                <a:gd name="connsiteX34" fmla="*/ 443593 w 609614"/>
                <a:gd name="connsiteY34" fmla="*/ 291959 h 472506"/>
                <a:gd name="connsiteX35" fmla="*/ 439928 w 609614"/>
                <a:gd name="connsiteY35" fmla="*/ 289890 h 472506"/>
                <a:gd name="connsiteX36" fmla="*/ 289999 w 609614"/>
                <a:gd name="connsiteY36" fmla="*/ 279230 h 472506"/>
                <a:gd name="connsiteX37" fmla="*/ 287131 w 609614"/>
                <a:gd name="connsiteY37" fmla="*/ 279707 h 472506"/>
                <a:gd name="connsiteX38" fmla="*/ 166041 w 609614"/>
                <a:gd name="connsiteY38" fmla="*/ 270160 h 472506"/>
                <a:gd name="connsiteX39" fmla="*/ 162854 w 609614"/>
                <a:gd name="connsiteY39" fmla="*/ 269047 h 472506"/>
                <a:gd name="connsiteX40" fmla="*/ 84464 w 609614"/>
                <a:gd name="connsiteY40" fmla="*/ 263319 h 472506"/>
                <a:gd name="connsiteX41" fmla="*/ 44950 w 609614"/>
                <a:gd name="connsiteY41" fmla="*/ 237065 h 472506"/>
                <a:gd name="connsiteX42" fmla="*/ 84783 w 609614"/>
                <a:gd name="connsiteY42" fmla="*/ 210652 h 472506"/>
                <a:gd name="connsiteX43" fmla="*/ 162854 w 609614"/>
                <a:gd name="connsiteY43" fmla="*/ 205083 h 472506"/>
                <a:gd name="connsiteX44" fmla="*/ 166041 w 609614"/>
                <a:gd name="connsiteY44" fmla="*/ 203810 h 472506"/>
                <a:gd name="connsiteX45" fmla="*/ 289840 w 609614"/>
                <a:gd name="connsiteY45" fmla="*/ 194104 h 472506"/>
                <a:gd name="connsiteX46" fmla="*/ 289999 w 609614"/>
                <a:gd name="connsiteY46" fmla="*/ 194104 h 472506"/>
                <a:gd name="connsiteX47" fmla="*/ 439928 w 609614"/>
                <a:gd name="connsiteY47" fmla="*/ 183285 h 472506"/>
                <a:gd name="connsiteX48" fmla="*/ 443115 w 609614"/>
                <a:gd name="connsiteY48" fmla="*/ 182012 h 472506"/>
                <a:gd name="connsiteX49" fmla="*/ 446620 w 609614"/>
                <a:gd name="connsiteY49" fmla="*/ 181853 h 472506"/>
                <a:gd name="connsiteX50" fmla="*/ 477211 w 609614"/>
                <a:gd name="connsiteY50" fmla="*/ 179466 h 472506"/>
                <a:gd name="connsiteX51" fmla="*/ 18347 w 609614"/>
                <a:gd name="connsiteY51" fmla="*/ 141272 h 472506"/>
                <a:gd name="connsiteX52" fmla="*/ 65038 w 609614"/>
                <a:gd name="connsiteY52" fmla="*/ 141272 h 472506"/>
                <a:gd name="connsiteX53" fmla="*/ 144236 w 609614"/>
                <a:gd name="connsiteY53" fmla="*/ 194126 h 472506"/>
                <a:gd name="connsiteX54" fmla="*/ 111569 w 609614"/>
                <a:gd name="connsiteY54" fmla="*/ 196673 h 472506"/>
                <a:gd name="connsiteX55" fmla="*/ 83363 w 609614"/>
                <a:gd name="connsiteY55" fmla="*/ 199380 h 472506"/>
                <a:gd name="connsiteX56" fmla="*/ 69340 w 609614"/>
                <a:gd name="connsiteY56" fmla="*/ 200335 h 472506"/>
                <a:gd name="connsiteX57" fmla="*/ 5737 w 609614"/>
                <a:gd name="connsiteY57" fmla="*/ 55394 h 472506"/>
                <a:gd name="connsiteX58" fmla="*/ 150918 w 609614"/>
                <a:gd name="connsiteY58" fmla="*/ 55394 h 472506"/>
                <a:gd name="connsiteX59" fmla="*/ 156655 w 609614"/>
                <a:gd name="connsiteY59" fmla="*/ 61110 h 472506"/>
                <a:gd name="connsiteX60" fmla="*/ 150918 w 609614"/>
                <a:gd name="connsiteY60" fmla="*/ 66826 h 472506"/>
                <a:gd name="connsiteX61" fmla="*/ 5737 w 609614"/>
                <a:gd name="connsiteY61" fmla="*/ 66826 h 472506"/>
                <a:gd name="connsiteX62" fmla="*/ 0 w 609614"/>
                <a:gd name="connsiteY62" fmla="*/ 61110 h 472506"/>
                <a:gd name="connsiteX63" fmla="*/ 5737 w 609614"/>
                <a:gd name="connsiteY63" fmla="*/ 55394 h 472506"/>
                <a:gd name="connsiteX64" fmla="*/ 186081 w 609614"/>
                <a:gd name="connsiteY64" fmla="*/ 11432 h 472506"/>
                <a:gd name="connsiteX65" fmla="*/ 268947 w 609614"/>
                <a:gd name="connsiteY65" fmla="*/ 11432 h 472506"/>
                <a:gd name="connsiteX66" fmla="*/ 426074 w 609614"/>
                <a:gd name="connsiteY66" fmla="*/ 171981 h 472506"/>
                <a:gd name="connsiteX67" fmla="*/ 292532 w 609614"/>
                <a:gd name="connsiteY67" fmla="*/ 182483 h 472506"/>
                <a:gd name="connsiteX68" fmla="*/ 5737 w 609614"/>
                <a:gd name="connsiteY68" fmla="*/ 0 h 472506"/>
                <a:gd name="connsiteX69" fmla="*/ 150918 w 609614"/>
                <a:gd name="connsiteY69" fmla="*/ 0 h 472506"/>
                <a:gd name="connsiteX70" fmla="*/ 156655 w 609614"/>
                <a:gd name="connsiteY70" fmla="*/ 5716 h 472506"/>
                <a:gd name="connsiteX71" fmla="*/ 150918 w 609614"/>
                <a:gd name="connsiteY71" fmla="*/ 11432 h 472506"/>
                <a:gd name="connsiteX72" fmla="*/ 5737 w 609614"/>
                <a:gd name="connsiteY72" fmla="*/ 11432 h 472506"/>
                <a:gd name="connsiteX73" fmla="*/ 0 w 609614"/>
                <a:gd name="connsiteY73" fmla="*/ 5716 h 472506"/>
                <a:gd name="connsiteX74" fmla="*/ 5737 w 609614"/>
                <a:gd name="connsiteY74" fmla="*/ 0 h 472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609614" h="472506">
                  <a:moveTo>
                    <a:pt x="5737" y="461074"/>
                  </a:moveTo>
                  <a:lnTo>
                    <a:pt x="150918" y="461074"/>
                  </a:lnTo>
                  <a:cubicBezTo>
                    <a:pt x="153946" y="461074"/>
                    <a:pt x="156655" y="463615"/>
                    <a:pt x="156655" y="466790"/>
                  </a:cubicBezTo>
                  <a:cubicBezTo>
                    <a:pt x="156655" y="469966"/>
                    <a:pt x="153946" y="472506"/>
                    <a:pt x="150918" y="472506"/>
                  </a:cubicBezTo>
                  <a:lnTo>
                    <a:pt x="5737" y="472506"/>
                  </a:lnTo>
                  <a:cubicBezTo>
                    <a:pt x="2550" y="472506"/>
                    <a:pt x="0" y="469966"/>
                    <a:pt x="0" y="466790"/>
                  </a:cubicBezTo>
                  <a:cubicBezTo>
                    <a:pt x="0" y="463615"/>
                    <a:pt x="2550" y="461074"/>
                    <a:pt x="5737" y="461074"/>
                  </a:cubicBezTo>
                  <a:close/>
                  <a:moveTo>
                    <a:pt x="5737" y="405681"/>
                  </a:moveTo>
                  <a:lnTo>
                    <a:pt x="150918" y="405681"/>
                  </a:lnTo>
                  <a:cubicBezTo>
                    <a:pt x="153946" y="405681"/>
                    <a:pt x="156655" y="408237"/>
                    <a:pt x="156655" y="411432"/>
                  </a:cubicBezTo>
                  <a:cubicBezTo>
                    <a:pt x="156655" y="414627"/>
                    <a:pt x="153946" y="417183"/>
                    <a:pt x="150918" y="417183"/>
                  </a:cubicBezTo>
                  <a:lnTo>
                    <a:pt x="5737" y="417183"/>
                  </a:lnTo>
                  <a:cubicBezTo>
                    <a:pt x="2550" y="417183"/>
                    <a:pt x="0" y="414627"/>
                    <a:pt x="0" y="411432"/>
                  </a:cubicBezTo>
                  <a:cubicBezTo>
                    <a:pt x="0" y="408237"/>
                    <a:pt x="2550" y="405681"/>
                    <a:pt x="5737" y="405681"/>
                  </a:cubicBezTo>
                  <a:close/>
                  <a:moveTo>
                    <a:pt x="292063" y="291647"/>
                  </a:moveTo>
                  <a:lnTo>
                    <a:pt x="425298" y="301988"/>
                  </a:lnTo>
                  <a:lnTo>
                    <a:pt x="268955" y="461710"/>
                  </a:lnTo>
                  <a:lnTo>
                    <a:pt x="186081" y="461710"/>
                  </a:lnTo>
                  <a:close/>
                  <a:moveTo>
                    <a:pt x="69312" y="273653"/>
                  </a:moveTo>
                  <a:lnTo>
                    <a:pt x="83008" y="274608"/>
                  </a:lnTo>
                  <a:cubicBezTo>
                    <a:pt x="91768" y="276359"/>
                    <a:pt x="101005" y="277315"/>
                    <a:pt x="111038" y="277315"/>
                  </a:cubicBezTo>
                  <a:lnTo>
                    <a:pt x="144165" y="280021"/>
                  </a:lnTo>
                  <a:lnTo>
                    <a:pt x="65011" y="332716"/>
                  </a:lnTo>
                  <a:lnTo>
                    <a:pt x="18347" y="332716"/>
                  </a:lnTo>
                  <a:close/>
                  <a:moveTo>
                    <a:pt x="478167" y="179307"/>
                  </a:moveTo>
                  <a:cubicBezTo>
                    <a:pt x="478327" y="179307"/>
                    <a:pt x="478645" y="179307"/>
                    <a:pt x="478805" y="179307"/>
                  </a:cubicBezTo>
                  <a:lnTo>
                    <a:pt x="482947" y="179307"/>
                  </a:lnTo>
                  <a:cubicBezTo>
                    <a:pt x="551618" y="179307"/>
                    <a:pt x="609614" y="205720"/>
                    <a:pt x="609614" y="237065"/>
                  </a:cubicBezTo>
                  <a:cubicBezTo>
                    <a:pt x="609614" y="268251"/>
                    <a:pt x="551618" y="294823"/>
                    <a:pt x="482947" y="294823"/>
                  </a:cubicBezTo>
                  <a:lnTo>
                    <a:pt x="478805" y="294664"/>
                  </a:lnTo>
                  <a:lnTo>
                    <a:pt x="478645" y="294664"/>
                  </a:lnTo>
                  <a:cubicBezTo>
                    <a:pt x="478486" y="294664"/>
                    <a:pt x="478327" y="294664"/>
                    <a:pt x="478008" y="294664"/>
                  </a:cubicBezTo>
                  <a:lnTo>
                    <a:pt x="476893" y="294664"/>
                  </a:lnTo>
                  <a:cubicBezTo>
                    <a:pt x="466377" y="294346"/>
                    <a:pt x="456180" y="293550"/>
                    <a:pt x="446301" y="292118"/>
                  </a:cubicBezTo>
                  <a:lnTo>
                    <a:pt x="443593" y="291959"/>
                  </a:lnTo>
                  <a:cubicBezTo>
                    <a:pt x="442637" y="290845"/>
                    <a:pt x="441522" y="290050"/>
                    <a:pt x="439928" y="289890"/>
                  </a:cubicBezTo>
                  <a:lnTo>
                    <a:pt x="289999" y="279230"/>
                  </a:lnTo>
                  <a:cubicBezTo>
                    <a:pt x="288884" y="279071"/>
                    <a:pt x="287928" y="279230"/>
                    <a:pt x="287131" y="279707"/>
                  </a:cubicBezTo>
                  <a:lnTo>
                    <a:pt x="166041" y="270160"/>
                  </a:lnTo>
                  <a:cubicBezTo>
                    <a:pt x="165085" y="269524"/>
                    <a:pt x="164129" y="269047"/>
                    <a:pt x="162854" y="269047"/>
                  </a:cubicBezTo>
                  <a:lnTo>
                    <a:pt x="84464" y="263319"/>
                  </a:lnTo>
                  <a:cubicBezTo>
                    <a:pt x="60405" y="258386"/>
                    <a:pt x="44950" y="247248"/>
                    <a:pt x="44950" y="237065"/>
                  </a:cubicBezTo>
                  <a:cubicBezTo>
                    <a:pt x="44950" y="226723"/>
                    <a:pt x="60405" y="215585"/>
                    <a:pt x="84783" y="210652"/>
                  </a:cubicBezTo>
                  <a:lnTo>
                    <a:pt x="162854" y="205083"/>
                  </a:lnTo>
                  <a:cubicBezTo>
                    <a:pt x="164129" y="205083"/>
                    <a:pt x="165085" y="204447"/>
                    <a:pt x="166041" y="203810"/>
                  </a:cubicBezTo>
                  <a:lnTo>
                    <a:pt x="289840" y="194104"/>
                  </a:lnTo>
                  <a:lnTo>
                    <a:pt x="289999" y="194104"/>
                  </a:lnTo>
                  <a:lnTo>
                    <a:pt x="439928" y="183285"/>
                  </a:lnTo>
                  <a:cubicBezTo>
                    <a:pt x="441044" y="183285"/>
                    <a:pt x="442159" y="182807"/>
                    <a:pt x="443115" y="182012"/>
                  </a:cubicBezTo>
                  <a:lnTo>
                    <a:pt x="446620" y="181853"/>
                  </a:lnTo>
                  <a:cubicBezTo>
                    <a:pt x="456180" y="180421"/>
                    <a:pt x="466377" y="179625"/>
                    <a:pt x="477211" y="179466"/>
                  </a:cubicBezTo>
                  <a:close/>
                  <a:moveTo>
                    <a:pt x="18347" y="141272"/>
                  </a:moveTo>
                  <a:lnTo>
                    <a:pt x="65038" y="141272"/>
                  </a:lnTo>
                  <a:lnTo>
                    <a:pt x="144236" y="194126"/>
                  </a:lnTo>
                  <a:lnTo>
                    <a:pt x="111569" y="196673"/>
                  </a:lnTo>
                  <a:cubicBezTo>
                    <a:pt x="101530" y="196673"/>
                    <a:pt x="92128" y="197629"/>
                    <a:pt x="83363" y="199380"/>
                  </a:cubicBezTo>
                  <a:lnTo>
                    <a:pt x="69340" y="200335"/>
                  </a:lnTo>
                  <a:close/>
                  <a:moveTo>
                    <a:pt x="5737" y="55394"/>
                  </a:moveTo>
                  <a:lnTo>
                    <a:pt x="150918" y="55394"/>
                  </a:lnTo>
                  <a:cubicBezTo>
                    <a:pt x="153946" y="55394"/>
                    <a:pt x="156655" y="57934"/>
                    <a:pt x="156655" y="61110"/>
                  </a:cubicBezTo>
                  <a:cubicBezTo>
                    <a:pt x="156655" y="64285"/>
                    <a:pt x="153946" y="66826"/>
                    <a:pt x="150918" y="66826"/>
                  </a:cubicBezTo>
                  <a:lnTo>
                    <a:pt x="5737" y="66826"/>
                  </a:lnTo>
                  <a:cubicBezTo>
                    <a:pt x="2550" y="66826"/>
                    <a:pt x="0" y="64285"/>
                    <a:pt x="0" y="61110"/>
                  </a:cubicBezTo>
                  <a:cubicBezTo>
                    <a:pt x="0" y="57934"/>
                    <a:pt x="2550" y="55394"/>
                    <a:pt x="5737" y="55394"/>
                  </a:cubicBezTo>
                  <a:close/>
                  <a:moveTo>
                    <a:pt x="186081" y="11432"/>
                  </a:moveTo>
                  <a:lnTo>
                    <a:pt x="268947" y="11432"/>
                  </a:lnTo>
                  <a:lnTo>
                    <a:pt x="426074" y="171981"/>
                  </a:lnTo>
                  <a:lnTo>
                    <a:pt x="292532" y="182483"/>
                  </a:lnTo>
                  <a:close/>
                  <a:moveTo>
                    <a:pt x="5737" y="0"/>
                  </a:moveTo>
                  <a:lnTo>
                    <a:pt x="150918" y="0"/>
                  </a:lnTo>
                  <a:cubicBezTo>
                    <a:pt x="153946" y="0"/>
                    <a:pt x="156655" y="2540"/>
                    <a:pt x="156655" y="5716"/>
                  </a:cubicBezTo>
                  <a:cubicBezTo>
                    <a:pt x="156655" y="8891"/>
                    <a:pt x="153946" y="11432"/>
                    <a:pt x="150918" y="11432"/>
                  </a:cubicBezTo>
                  <a:lnTo>
                    <a:pt x="5737" y="11432"/>
                  </a:lnTo>
                  <a:cubicBezTo>
                    <a:pt x="2550" y="11432"/>
                    <a:pt x="0" y="8891"/>
                    <a:pt x="0" y="5716"/>
                  </a:cubicBezTo>
                  <a:cubicBezTo>
                    <a:pt x="0" y="2540"/>
                    <a:pt x="2550" y="0"/>
                    <a:pt x="5737" y="0"/>
                  </a:cubicBezTo>
                  <a:close/>
                </a:path>
              </a:pathLst>
            </a:custGeom>
            <a:solidFill>
              <a:srgbClr val="0B6DA9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0B0F6023-D39C-F70E-6F33-1B8794AEC7F0}"/>
                </a:ext>
              </a:extLst>
            </p:cNvPr>
            <p:cNvGrpSpPr/>
            <p:nvPr/>
          </p:nvGrpSpPr>
          <p:grpSpPr>
            <a:xfrm>
              <a:off x="3823486" y="4574195"/>
              <a:ext cx="2428093" cy="1676743"/>
              <a:chOff x="3376188" y="804662"/>
              <a:chExt cx="2428093" cy="1676743"/>
            </a:xfrm>
          </p:grpSpPr>
          <p:sp>
            <p:nvSpPr>
              <p:cNvPr id="169" name="椭圆 47">
                <a:extLst>
                  <a:ext uri="{FF2B5EF4-FFF2-40B4-BE49-F238E27FC236}">
                    <a16:creationId xmlns:a16="http://schemas.microsoft.com/office/drawing/2014/main" id="{2BD464D9-14E0-00D2-163A-019D4C3FA6A6}"/>
                  </a:ext>
                </a:extLst>
              </p:cNvPr>
              <p:cNvSpPr/>
              <p:nvPr/>
            </p:nvSpPr>
            <p:spPr>
              <a:xfrm rot="21600000" flipV="1">
                <a:off x="3376188" y="2294144"/>
                <a:ext cx="184025" cy="187261"/>
              </a:xfrm>
              <a:prstGeom prst="ellipse">
                <a:avLst/>
              </a:prstGeom>
              <a:solidFill>
                <a:srgbClr val="025B2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352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 Light"/>
                  <a:cs typeface="+mn-cs"/>
                </a:endParaRPr>
              </a:p>
            </p:txBody>
          </p:sp>
          <p:cxnSp>
            <p:nvCxnSpPr>
              <p:cNvPr id="170" name="直接连接符 48">
                <a:extLst>
                  <a:ext uri="{FF2B5EF4-FFF2-40B4-BE49-F238E27FC236}">
                    <a16:creationId xmlns:a16="http://schemas.microsoft.com/office/drawing/2014/main" id="{31042E03-266A-26F0-60F1-9E0D66178C7B}"/>
                  </a:ext>
                </a:extLst>
              </p:cNvPr>
              <p:cNvCxnSpPr/>
              <p:nvPr/>
            </p:nvCxnSpPr>
            <p:spPr>
              <a:xfrm rot="21600000" flipV="1">
                <a:off x="3468524" y="1628067"/>
                <a:ext cx="0" cy="666078"/>
              </a:xfrm>
              <a:prstGeom prst="line">
                <a:avLst/>
              </a:prstGeom>
              <a:noFill/>
              <a:ln w="6350" cap="flat" cmpd="sng" algn="ctr">
                <a:solidFill>
                  <a:srgbClr val="85C226"/>
                </a:solidFill>
                <a:prstDash val="dash"/>
                <a:miter lim="800000"/>
              </a:ln>
              <a:effectLst/>
            </p:spPr>
          </p:cxnSp>
          <p:sp>
            <p:nvSpPr>
              <p:cNvPr id="171" name="椭圆 49">
                <a:extLst>
                  <a:ext uri="{FF2B5EF4-FFF2-40B4-BE49-F238E27FC236}">
                    <a16:creationId xmlns:a16="http://schemas.microsoft.com/office/drawing/2014/main" id="{D11182D5-F76B-D91D-E5AB-BF69207DFA7C}"/>
                  </a:ext>
                </a:extLst>
              </p:cNvPr>
              <p:cNvSpPr/>
              <p:nvPr/>
            </p:nvSpPr>
            <p:spPr>
              <a:xfrm rot="21600000" flipV="1">
                <a:off x="3422803" y="1534437"/>
                <a:ext cx="92013" cy="93631"/>
              </a:xfrm>
              <a:prstGeom prst="ellipse">
                <a:avLst/>
              </a:prstGeom>
              <a:solidFill>
                <a:srgbClr val="85C22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352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 Light"/>
                  <a:cs typeface="+mn-cs"/>
                </a:endParaRPr>
              </a:p>
            </p:txBody>
          </p:sp>
          <p:sp>
            <p:nvSpPr>
              <p:cNvPr id="172" name="Text Box 81">
                <a:extLst>
                  <a:ext uri="{FF2B5EF4-FFF2-40B4-BE49-F238E27FC236}">
                    <a16:creationId xmlns:a16="http://schemas.microsoft.com/office/drawing/2014/main" id="{5DCDBA3C-40CF-533B-CF4F-35A38A661C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1477" y="1163576"/>
                <a:ext cx="2222804" cy="4798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FED0A2"/>
                        </a:gs>
                        <a:gs pos="100000">
                          <a:srgbClr val="FFEFDF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 fontAlgn="base">
                  <a:lnSpc>
                    <a:spcPct val="130000"/>
                  </a:lnSpc>
                  <a:spcBef>
                    <a:spcPct val="50000"/>
                  </a:spcBef>
                  <a:spcAft>
                    <a:spcPct val="0"/>
                  </a:spcAft>
                  <a:buNone/>
                  <a:defRPr/>
                </a:pPr>
                <a:r>
                  <a:rPr lang="en-US" altLang="zh-CN" sz="800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Dial-In LLM: Human-Aligned LLM-in-the-loop Intent Clustering for Customer Service Dialogues. (</a:t>
                </a:r>
                <a:r>
                  <a:rPr lang="en-US" altLang="zh-CN" sz="800" b="1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EMNLP 2025</a:t>
                </a:r>
                <a:r>
                  <a:rPr lang="en-US" altLang="zh-CN" sz="800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just" fontAlgn="base">
                  <a:lnSpc>
                    <a:spcPct val="130000"/>
                  </a:lnSpc>
                  <a:spcBef>
                    <a:spcPct val="5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en-US" altLang="zh-CN" sz="800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LLM-in-the-Loop: Replicating Human Insight with Instruction-tuned Large Language Models. (</a:t>
                </a:r>
                <a:r>
                  <a:rPr lang="en-US" altLang="zh-CN" sz="800" b="1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2025</a:t>
                </a:r>
                <a:r>
                  <a:rPr lang="en-US" altLang="zh-CN" sz="800" dirty="0">
                    <a:solidFill>
                      <a:srgbClr val="00000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zh-CN" altLang="en-US" sz="800" dirty="0">
                  <a:solidFill>
                    <a:srgbClr val="000000"/>
                  </a:solidFill>
                  <a:ea typeface="微软雅黑 Light" panose="020B0502040204020203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Text Box 83">
                <a:extLst>
                  <a:ext uri="{FF2B5EF4-FFF2-40B4-BE49-F238E27FC236}">
                    <a16:creationId xmlns:a16="http://schemas.microsoft.com/office/drawing/2014/main" id="{780FC9AA-A4EC-17C4-0C81-346890C075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1477" y="804662"/>
                <a:ext cx="152497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FED0A2"/>
                        </a:gs>
                        <a:gs pos="100000">
                          <a:srgbClr val="FFEFDF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fontAlgn="base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en-US" altLang="zh-CN" sz="1800" dirty="0">
                    <a:solidFill>
                      <a:srgbClr val="047A6C"/>
                    </a:solidFill>
                    <a:latin typeface="Impact" panose="020B0806030902050204" pitchFamily="34" charset="0"/>
                  </a:rPr>
                  <a:t>Methods</a:t>
                </a:r>
                <a:endParaRPr lang="zh-CN" altLang="en-US" sz="1600" dirty="0">
                  <a:solidFill>
                    <a:srgbClr val="047A6C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641768D1-A53F-CF8F-EE7F-79F453100875}"/>
                </a:ext>
              </a:extLst>
            </p:cNvPr>
            <p:cNvGrpSpPr/>
            <p:nvPr/>
          </p:nvGrpSpPr>
          <p:grpSpPr>
            <a:xfrm>
              <a:off x="6320022" y="4574195"/>
              <a:ext cx="2543473" cy="1693259"/>
              <a:chOff x="5929706" y="809491"/>
              <a:chExt cx="2543473" cy="1693259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2201ED4-BAF7-1BB9-2AF7-030FD0946F8D}"/>
                  </a:ext>
                </a:extLst>
              </p:cNvPr>
              <p:cNvGrpSpPr/>
              <p:nvPr/>
            </p:nvGrpSpPr>
            <p:grpSpPr>
              <a:xfrm>
                <a:off x="5929706" y="1168405"/>
                <a:ext cx="2543473" cy="1334345"/>
                <a:chOff x="5929706" y="1168405"/>
                <a:chExt cx="2543473" cy="1334345"/>
              </a:xfrm>
            </p:grpSpPr>
            <p:sp>
              <p:nvSpPr>
                <p:cNvPr id="165" name="椭圆 47">
                  <a:extLst>
                    <a:ext uri="{FF2B5EF4-FFF2-40B4-BE49-F238E27FC236}">
                      <a16:creationId xmlns:a16="http://schemas.microsoft.com/office/drawing/2014/main" id="{A3CE836A-14C3-BDE4-4664-477F328C107D}"/>
                    </a:ext>
                  </a:extLst>
                </p:cNvPr>
                <p:cNvSpPr/>
                <p:nvPr/>
              </p:nvSpPr>
              <p:spPr>
                <a:xfrm rot="21600000" flipV="1">
                  <a:off x="5929706" y="2315489"/>
                  <a:ext cx="184025" cy="187261"/>
                </a:xfrm>
                <a:prstGeom prst="ellipse">
                  <a:avLst/>
                </a:prstGeom>
                <a:solidFill>
                  <a:srgbClr val="0B6DA9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 Light"/>
                    <a:cs typeface="+mn-cs"/>
                  </a:endParaRPr>
                </a:p>
              </p:txBody>
            </p:sp>
            <p:cxnSp>
              <p:nvCxnSpPr>
                <p:cNvPr id="166" name="直接连接符 48">
                  <a:extLst>
                    <a:ext uri="{FF2B5EF4-FFF2-40B4-BE49-F238E27FC236}">
                      <a16:creationId xmlns:a16="http://schemas.microsoft.com/office/drawing/2014/main" id="{BAE0FE39-FA53-4A53-F1ED-FF6888ED7844}"/>
                    </a:ext>
                  </a:extLst>
                </p:cNvPr>
                <p:cNvCxnSpPr/>
                <p:nvPr/>
              </p:nvCxnSpPr>
              <p:spPr>
                <a:xfrm rot="21600000" flipV="1">
                  <a:off x="6022042" y="1649412"/>
                  <a:ext cx="0" cy="66607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85C226"/>
                  </a:solidFill>
                  <a:prstDash val="dash"/>
                  <a:miter lim="800000"/>
                </a:ln>
                <a:effectLst/>
              </p:spPr>
            </p:cxnSp>
            <p:sp>
              <p:nvSpPr>
                <p:cNvPr id="167" name="椭圆 49">
                  <a:extLst>
                    <a:ext uri="{FF2B5EF4-FFF2-40B4-BE49-F238E27FC236}">
                      <a16:creationId xmlns:a16="http://schemas.microsoft.com/office/drawing/2014/main" id="{F4ED85DF-3C73-757A-36CF-ABDFC59682E4}"/>
                    </a:ext>
                  </a:extLst>
                </p:cNvPr>
                <p:cNvSpPr/>
                <p:nvPr/>
              </p:nvSpPr>
              <p:spPr>
                <a:xfrm rot="21600000" flipV="1">
                  <a:off x="5976321" y="1555782"/>
                  <a:ext cx="92013" cy="93631"/>
                </a:xfrm>
                <a:prstGeom prst="ellipse">
                  <a:avLst/>
                </a:prstGeom>
                <a:solidFill>
                  <a:srgbClr val="0F95E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 Light"/>
                    <a:cs typeface="+mn-cs"/>
                  </a:endParaRPr>
                </a:p>
              </p:txBody>
            </p:sp>
            <p:sp>
              <p:nvSpPr>
                <p:cNvPr id="168" name="Text Box 81">
                  <a:extLst>
                    <a:ext uri="{FF2B5EF4-FFF2-40B4-BE49-F238E27FC236}">
                      <a16:creationId xmlns:a16="http://schemas.microsoft.com/office/drawing/2014/main" id="{641557B2-1356-F2C6-6B46-C81CD3938B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47798" y="1168405"/>
                  <a:ext cx="2325381" cy="9310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1">
                        <a:gsLst>
                          <a:gs pos="0">
                            <a:srgbClr val="FED0A2"/>
                          </a:gs>
                          <a:gs pos="100000">
                            <a:srgbClr val="FFEFDF"/>
                          </a:gs>
                        </a:gsLst>
                        <a:lin ang="5400000" scaled="1"/>
                      </a:gra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no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just" fontAlgn="base">
                    <a:lnSpc>
                      <a:spcPct val="130000"/>
                    </a:lnSpc>
                    <a:spcBef>
                      <a:spcPct val="5000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800" dirty="0">
                      <a:solidFill>
                        <a:srgbClr val="000000"/>
                      </a:solidFill>
                      <a:ea typeface="Calibri" panose="020F0502020204030204" pitchFamily="34" charset="0"/>
                      <a:cs typeface="Calibri" panose="020F0502020204030204" pitchFamily="34" charset="0"/>
                    </a:rPr>
                    <a:t>Augmenting Compliance-Guaranteed Customer Service Chatbots: Context-Aware Knowledge Expansion with LLMs. (</a:t>
                  </a:r>
                  <a:r>
                    <a:rPr lang="en-US" altLang="zh-CN" sz="800" b="1" dirty="0">
                      <a:solidFill>
                        <a:srgbClr val="000000"/>
                      </a:solidFill>
                      <a:ea typeface="Calibri" panose="020F0502020204030204" pitchFamily="34" charset="0"/>
                      <a:cs typeface="Calibri" panose="020F0502020204030204" pitchFamily="34" charset="0"/>
                    </a:rPr>
                    <a:t>EMNLP 2025</a:t>
                  </a:r>
                  <a:r>
                    <a:rPr lang="en-US" altLang="zh-CN" sz="800" dirty="0">
                      <a:solidFill>
                        <a:srgbClr val="000000"/>
                      </a:solidFill>
                      <a:ea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  <a:p>
                  <a:pPr algn="just" fontAlgn="base">
                    <a:lnSpc>
                      <a:spcPct val="130000"/>
                    </a:lnSpc>
                    <a:spcBef>
                      <a:spcPct val="50000"/>
                    </a:spcBef>
                    <a:spcAft>
                      <a:spcPct val="0"/>
                    </a:spcAft>
                    <a:buNone/>
                    <a:defRPr/>
                  </a:pPr>
                  <a:r>
                    <a:rPr lang="en-US" altLang="zh-CN" sz="800" dirty="0">
                      <a:solidFill>
                        <a:srgbClr val="000000"/>
                      </a:solidFill>
                      <a:ea typeface="Calibri" panose="020F0502020204030204" pitchFamily="34" charset="0"/>
                      <a:cs typeface="Calibri" panose="020F0502020204030204" pitchFamily="34" charset="0"/>
                    </a:rPr>
                    <a:t>Dialogue Language Model with Large-Scale Persona Data Engineering (</a:t>
                  </a:r>
                  <a:r>
                    <a:rPr lang="en-US" altLang="zh-CN" sz="800" b="1" dirty="0">
                      <a:solidFill>
                        <a:srgbClr val="000000"/>
                      </a:solidFill>
                      <a:ea typeface="Calibri" panose="020F0502020204030204" pitchFamily="34" charset="0"/>
                      <a:cs typeface="Calibri" panose="020F0502020204030204" pitchFamily="34" charset="0"/>
                    </a:rPr>
                    <a:t>NAACL 2025</a:t>
                  </a:r>
                  <a:r>
                    <a:rPr lang="en-US" altLang="zh-CN" sz="800" dirty="0">
                      <a:solidFill>
                        <a:srgbClr val="000000"/>
                      </a:solidFill>
                      <a:ea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p:grpSp>
          <p:sp>
            <p:nvSpPr>
              <p:cNvPr id="164" name="Text Box 83">
                <a:extLst>
                  <a:ext uri="{FF2B5EF4-FFF2-40B4-BE49-F238E27FC236}">
                    <a16:creationId xmlns:a16="http://schemas.microsoft.com/office/drawing/2014/main" id="{98B5DDE5-F9E8-12EB-14C3-7E9A2D14E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8256" y="809491"/>
                <a:ext cx="152497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rgbClr val="FED0A2"/>
                        </a:gs>
                        <a:gs pos="100000">
                          <a:srgbClr val="FFEFDF"/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fontAlgn="base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en-US" altLang="zh-CN" sz="1800" dirty="0">
                    <a:solidFill>
                      <a:srgbClr val="0B6DA9"/>
                    </a:solidFill>
                    <a:latin typeface="Impact" panose="020B0806030902050204" pitchFamily="34" charset="0"/>
                  </a:rPr>
                  <a:t>Applications</a:t>
                </a:r>
                <a:endParaRPr lang="zh-CN" altLang="en-US" sz="1600" dirty="0">
                  <a:solidFill>
                    <a:srgbClr val="0B6DA9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162" name="Text Box 81">
              <a:extLst>
                <a:ext uri="{FF2B5EF4-FFF2-40B4-BE49-F238E27FC236}">
                  <a16:creationId xmlns:a16="http://schemas.microsoft.com/office/drawing/2014/main" id="{76E4A2C4-00E6-A3E2-B4F2-C466128D7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38718" y="4935566"/>
              <a:ext cx="2478581" cy="479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ED0A2"/>
                      </a:gs>
                      <a:gs pos="100000">
                        <a:srgbClr val="FFEFD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fontAlgn="base">
                <a:lnSpc>
                  <a:spcPct val="130000"/>
                </a:lnSpc>
                <a:spcBef>
                  <a:spcPct val="5000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800" dirty="0">
                  <a:solidFill>
                    <a:srgbClr val="000000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Automation of Scientific Citation Discovery in Academic Writing: A Trustworthy System Design. (</a:t>
              </a:r>
              <a:r>
                <a:rPr lang="en-US" altLang="zh-CN" sz="800" b="1" dirty="0">
                  <a:solidFill>
                    <a:srgbClr val="000000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WWW 2026</a:t>
              </a:r>
              <a:r>
                <a:rPr lang="en-US" altLang="zh-CN" sz="800" dirty="0">
                  <a:solidFill>
                    <a:srgbClr val="000000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algn="just" fontAlgn="base">
                <a:lnSpc>
                  <a:spcPct val="130000"/>
                </a:lnSpc>
                <a:spcBef>
                  <a:spcPct val="5000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800" dirty="0">
                  <a:solidFill>
                    <a:srgbClr val="000000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Orchestration-Free Customer Service Automation: A Privacy-Preserving and Flowchart-Guided Framework. (</a:t>
              </a:r>
              <a:r>
                <a:rPr lang="en-US" altLang="zh-CN" sz="800" b="1" dirty="0">
                  <a:solidFill>
                    <a:srgbClr val="000000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WWW 2026</a:t>
              </a:r>
              <a:r>
                <a:rPr lang="en-US" sz="800" dirty="0"/>
                <a:t>)</a:t>
              </a:r>
            </a:p>
            <a:p>
              <a:pPr algn="just" fontAlgn="base">
                <a:lnSpc>
                  <a:spcPct val="130000"/>
                </a:lnSpc>
                <a:spcBef>
                  <a:spcPct val="50000"/>
                </a:spcBef>
                <a:spcAft>
                  <a:spcPct val="0"/>
                </a:spcAft>
                <a:buNone/>
                <a:defRPr/>
              </a:pPr>
              <a:endParaRPr lang="en-US" altLang="zh-CN" sz="8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83" name="Picture 182" descr="A diagram of a robot&#10;&#10;AI-generated content may be incorrect.">
            <a:extLst>
              <a:ext uri="{FF2B5EF4-FFF2-40B4-BE49-F238E27FC236}">
                <a16:creationId xmlns:a16="http://schemas.microsoft.com/office/drawing/2014/main" id="{B26E9E09-060E-0879-51E8-0297A9DB96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70" y="2948689"/>
            <a:ext cx="2046812" cy="1210590"/>
          </a:xfrm>
          <a:prstGeom prst="rect">
            <a:avLst/>
          </a:prstGeom>
        </p:spPr>
      </p:pic>
      <p:pic>
        <p:nvPicPr>
          <p:cNvPr id="184" name="Picture 183" descr="A robot sitting at a desk&#10;&#10;AI-generated content may be incorrect.">
            <a:extLst>
              <a:ext uri="{FF2B5EF4-FFF2-40B4-BE49-F238E27FC236}">
                <a16:creationId xmlns:a16="http://schemas.microsoft.com/office/drawing/2014/main" id="{44EE93E1-A437-D3AC-9388-E0D6F11978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/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2" t="3650" r="2673"/>
          <a:stretch/>
        </p:blipFill>
        <p:spPr>
          <a:xfrm>
            <a:off x="5709083" y="3557478"/>
            <a:ext cx="773833" cy="542943"/>
          </a:xfrm>
          <a:prstGeom prst="rect">
            <a:avLst/>
          </a:prstGeom>
        </p:spPr>
      </p:pic>
      <p:pic>
        <p:nvPicPr>
          <p:cNvPr id="185" name="Picture 14" descr="Correction - Free seo and web icons">
            <a:extLst>
              <a:ext uri="{FF2B5EF4-FFF2-40B4-BE49-F238E27FC236}">
                <a16:creationId xmlns:a16="http://schemas.microsoft.com/office/drawing/2014/main" id="{89FF8821-067D-DA4D-FBF7-A05F1A75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alphaModFix/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27" y="2945021"/>
            <a:ext cx="530517" cy="5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2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3E18-8791-2AAA-32F2-145782BD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60CE-DAC1-E68B-20F3-4A1068A8FB23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Data Considerations</a:t>
            </a:r>
          </a:p>
        </p:txBody>
      </p:sp>
      <p:sp>
        <p:nvSpPr>
          <p:cNvPr id="3" name="竖排文字占位符 4">
            <a:extLst>
              <a:ext uri="{FF2B5EF4-FFF2-40B4-BE49-F238E27FC236}">
                <a16:creationId xmlns:a16="http://schemas.microsoft.com/office/drawing/2014/main" id="{A0ECA6DB-FFA1-DADE-BCF4-BB99A68901FF}"/>
              </a:ext>
            </a:extLst>
          </p:cNvPr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86017-D67E-BC6A-2DAF-B76D0EC518B4}"/>
              </a:ext>
            </a:extLst>
          </p:cNvPr>
          <p:cNvSpPr txBox="1">
            <a:spLocks/>
          </p:cNvSpPr>
          <p:nvPr/>
        </p:nvSpPr>
        <p:spPr>
          <a:xfrm>
            <a:off x="493393" y="1221250"/>
            <a:ext cx="11064197" cy="4415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7" indent="-342900">
              <a:lnSpc>
                <a:spcPct val="150000"/>
              </a:lnSpc>
            </a:pPr>
            <a:r>
              <a:rPr lang="en-MY" dirty="0"/>
              <a:t>Privacy </a:t>
            </a:r>
          </a:p>
          <a:p>
            <a:pPr marL="566737" lvl="1" indent="0">
              <a:lnSpc>
                <a:spcPct val="150000"/>
              </a:lnSpc>
              <a:buNone/>
            </a:pPr>
            <a:r>
              <a:rPr lang="en-MY" sz="2000" dirty="0"/>
              <a:t>Data exposure risks in model training and inference.</a:t>
            </a:r>
          </a:p>
          <a:p>
            <a:pPr marL="452437" indent="-342900">
              <a:lnSpc>
                <a:spcPct val="150000"/>
              </a:lnSpc>
            </a:pPr>
            <a:r>
              <a:rPr lang="en-MY" sz="2400" dirty="0"/>
              <a:t>Safety </a:t>
            </a:r>
          </a:p>
          <a:p>
            <a:pPr marL="566737" lvl="1" indent="0">
              <a:lnSpc>
                <a:spcPct val="150000"/>
              </a:lnSpc>
              <a:buNone/>
            </a:pPr>
            <a:r>
              <a:rPr lang="en-MY" sz="2000" dirty="0"/>
              <a:t>Hallucinations, toxicity, and factual errors in data exchange.</a:t>
            </a:r>
          </a:p>
          <a:p>
            <a:pPr marL="452437" indent="-342900">
              <a:lnSpc>
                <a:spcPct val="150000"/>
              </a:lnSpc>
            </a:pPr>
            <a:r>
              <a:rPr lang="en-MY" sz="2400" dirty="0"/>
              <a:t>Scarcity</a:t>
            </a:r>
          </a:p>
          <a:p>
            <a:pPr marL="566737" lvl="1" indent="0">
              <a:lnSpc>
                <a:spcPct val="150000"/>
              </a:lnSpc>
              <a:buNone/>
            </a:pPr>
            <a:r>
              <a:rPr lang="en-MY" sz="2000" dirty="0"/>
              <a:t>Limited domain-specific/low-resource data; data-hungry models.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9C2E6E-097F-5833-EB9C-21E937F6A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892" y="1140696"/>
            <a:ext cx="3917029" cy="15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07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04BD-E7B5-AD27-1474-BAC0377AB2A1}"/>
              </a:ext>
            </a:extLst>
          </p:cNvPr>
          <p:cNvSpPr txBox="1"/>
          <p:nvPr/>
        </p:nvSpPr>
        <p:spPr>
          <a:xfrm>
            <a:off x="563901" y="2809650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72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END</a:t>
            </a:r>
            <a:endParaRPr lang="en-US" altLang="zh-CN" sz="72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311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9A11E-3B9F-A4E0-5AB2-98D41A176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B4ED-9A81-5C1B-B2F5-06C31C05CC02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Outline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竖排文字占位符 4">
            <a:extLst>
              <a:ext uri="{FF2B5EF4-FFF2-40B4-BE49-F238E27FC236}">
                <a16:creationId xmlns:a16="http://schemas.microsoft.com/office/drawing/2014/main" id="{AC861FFA-D52A-7AE3-C1BE-2FD95B55A5A0}"/>
              </a:ext>
            </a:extLst>
          </p:cNvPr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3AC5925-3D36-DB4A-7A32-74038934BF13}"/>
              </a:ext>
            </a:extLst>
          </p:cNvPr>
          <p:cNvSpPr txBox="1"/>
          <p:nvPr/>
        </p:nvSpPr>
        <p:spPr>
          <a:xfrm>
            <a:off x="493394" y="1297915"/>
            <a:ext cx="1106419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Introduction to Banking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Evolution of Customer Service and Data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Digital Transformation with Large Language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Data Considerations: Privacy, Safety &amp; Scarcity</a:t>
            </a:r>
          </a:p>
        </p:txBody>
      </p:sp>
    </p:spTree>
    <p:extLst>
      <p:ext uri="{BB962C8B-B14F-4D97-AF65-F5344CB8AC3E}">
        <p14:creationId xmlns:p14="http://schemas.microsoft.com/office/powerpoint/2010/main" val="389482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/>
          <p:nvPr/>
        </p:nvSpPr>
        <p:spPr>
          <a:xfrm>
            <a:off x="461380" y="265271"/>
            <a:ext cx="6716915" cy="5865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anose="020B0604020202020204" pitchFamily="34" charset="0"/>
                <a:sym typeface="Calibri" panose="020F0502020204030204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Preliminary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1380" y="986528"/>
            <a:ext cx="5683974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960D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Product and Benefits</a:t>
            </a:r>
            <a:endParaRPr lang="en-US" altLang="zh-CN" sz="1600" b="1" dirty="0">
              <a:solidFill>
                <a:srgbClr val="0960D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Fees and charges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Interest rates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Account types and services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Security and Accessibility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330757" y="986528"/>
            <a:ext cx="5513909" cy="2531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0" dirty="0">
                <a:solidFill>
                  <a:srgbClr val="0960D2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Customer Service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Online Banking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ATM/Branch Availability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Service Personalization</a:t>
            </a:r>
          </a:p>
          <a:p>
            <a:pPr>
              <a:lnSpc>
                <a:spcPct val="125000"/>
              </a:lnSpc>
            </a:pPr>
            <a:endParaRPr lang="en-US" altLang="zh-CN" sz="1600" b="1" dirty="0">
              <a:solidFill>
                <a:srgbClr val="0960D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  <a:p>
            <a:pPr>
              <a:lnSpc>
                <a:spcPct val="125000"/>
              </a:lnSpc>
            </a:pPr>
            <a:endParaRPr lang="en-US" altLang="zh-CN" sz="16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096000" y="1111727"/>
            <a:ext cx="0" cy="50177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0C8B9BC-F4C3-0054-4724-AA7B90691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6" y="3518521"/>
            <a:ext cx="3139564" cy="2354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8DFCC-B30D-BA17-D0CA-4391ED75B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14882" b="8068"/>
          <a:stretch/>
        </p:blipFill>
        <p:spPr>
          <a:xfrm>
            <a:off x="3943957" y="1332391"/>
            <a:ext cx="1877541" cy="1372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4B7CD6-234A-CB68-B2E3-4C513486A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09" y="3208867"/>
            <a:ext cx="2967083" cy="1811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E9DB-10C0-5B3E-57C6-531BC7B118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1" y="4172201"/>
            <a:ext cx="3480072" cy="1957296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E38F41-D39C-8BBA-83F5-AB3C88D33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281" y="4368861"/>
            <a:ext cx="2242534" cy="1760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Customer Service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竖排文字占位符 4"/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2429" y="1297915"/>
            <a:ext cx="109451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/>
              <a:t>How many people are needed </a:t>
            </a:r>
            <a:r>
              <a:rPr lang="en-US" sz="2400" b="1" dirty="0"/>
              <a:t>to run</a:t>
            </a:r>
            <a:r>
              <a:rPr lang="en-US" altLang="zh-CN" sz="2400" b="1" dirty="0"/>
              <a:t> a </a:t>
            </a:r>
            <a:r>
              <a:rPr lang="en-MY" sz="2400" b="1" dirty="0"/>
              <a:t>customer service call </a:t>
            </a:r>
            <a:r>
              <a:rPr lang="en-MY" sz="2400" b="1" dirty="0" err="1"/>
              <a:t>center</a:t>
            </a:r>
            <a:r>
              <a:rPr lang="en-MY" sz="2400" b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24/7 support through various channels like phone, email, and live chat.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Quick response to customer inquiries.</a:t>
            </a:r>
          </a:p>
          <a:p>
            <a:endParaRPr lang="en-MY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Helpfulness and professionalism.</a:t>
            </a:r>
            <a:endParaRPr lang="en-US" altLang="zh-CN" sz="2400" dirty="0"/>
          </a:p>
        </p:txBody>
      </p:sp>
      <p:pic>
        <p:nvPicPr>
          <p:cNvPr id="3074" name="Picture 2" descr="10 Essential Call Center Customer Service Tips for 2026">
            <a:extLst>
              <a:ext uri="{FF2B5EF4-FFF2-40B4-BE49-F238E27FC236}">
                <a16:creationId xmlns:a16="http://schemas.microsoft.com/office/drawing/2014/main" id="{BE264B35-4504-2E16-7C84-EC06DB0B5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2"/>
          <a:stretch/>
        </p:blipFill>
        <p:spPr bwMode="auto">
          <a:xfrm>
            <a:off x="7708900" y="3414809"/>
            <a:ext cx="3530600" cy="31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88C56-9B65-2EEC-172D-53282153993E}"/>
              </a:ext>
            </a:extLst>
          </p:cNvPr>
          <p:cNvSpPr txBox="1"/>
          <p:nvPr/>
        </p:nvSpPr>
        <p:spPr>
          <a:xfrm>
            <a:off x="612429" y="4477959"/>
            <a:ext cx="61524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960D2"/>
                </a:solidFill>
                <a:effectLst/>
              </a:rPr>
              <a:t>Most real-world outsourced/in-house call centers operate with 25–120 agents.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/>
          <p:nvPr/>
        </p:nvSpPr>
        <p:spPr>
          <a:xfrm>
            <a:off x="461380" y="265271"/>
            <a:ext cx="6716915" cy="5865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anose="020B0604020202020204" pitchFamily="34" charset="0"/>
                <a:sym typeface="Calibri" panose="020F0502020204030204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ヒラギノ角ゴ ProN W3" panose="020B0300000000000000" charset="-128"/>
                <a:cs typeface="ヒラギノ角ゴ ProN W3" panose="020B0300000000000000" charset="-128"/>
                <a:sym typeface="Calibri" panose="020F0502020204030204" pitchFamily="34" charset="0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Digital Transformation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66065" y="1111727"/>
            <a:ext cx="5513909" cy="50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0" dirty="0">
                <a:solidFill>
                  <a:srgbClr val="0960D2"/>
                </a:solidFill>
                <a:effectLst/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Online Customer Service Automation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6096000" y="1111727"/>
            <a:ext cx="0" cy="50177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F8E285E-E5AD-C387-EDFC-85D09E2F5B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37" y="1883713"/>
            <a:ext cx="4059208" cy="2770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65871-2422-02E4-37F4-6646047D5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/>
          <a:stretch/>
        </p:blipFill>
        <p:spPr>
          <a:xfrm>
            <a:off x="2211809" y="3690462"/>
            <a:ext cx="3007890" cy="2375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F374B8-4875-247C-8807-4FF6F0EA43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3" b="-1"/>
          <a:stretch/>
        </p:blipFill>
        <p:spPr>
          <a:xfrm>
            <a:off x="6497854" y="2384478"/>
            <a:ext cx="2689101" cy="2472267"/>
          </a:xfrm>
          <a:prstGeom prst="round2DiagRect">
            <a:avLst>
              <a:gd name="adj1" fmla="val 3870"/>
              <a:gd name="adj2" fmla="val 6628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425F51-E51A-D760-CD18-F3FE0A8658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31" y="1805861"/>
            <a:ext cx="2083067" cy="4630556"/>
          </a:xfrm>
          <a:prstGeom prst="rect">
            <a:avLst/>
          </a:prstGeom>
        </p:spPr>
      </p:pic>
      <p:sp>
        <p:nvSpPr>
          <p:cNvPr id="11" name="文本框 6">
            <a:extLst>
              <a:ext uri="{FF2B5EF4-FFF2-40B4-BE49-F238E27FC236}">
                <a16:creationId xmlns:a16="http://schemas.microsoft.com/office/drawing/2014/main" id="{92097D67-79EB-FC6A-529B-FE272C899789}"/>
              </a:ext>
            </a:extLst>
          </p:cNvPr>
          <p:cNvSpPr txBox="1"/>
          <p:nvPr/>
        </p:nvSpPr>
        <p:spPr>
          <a:xfrm>
            <a:off x="493394" y="1111727"/>
            <a:ext cx="5683974" cy="50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960D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Self-Service Counter</a:t>
            </a:r>
            <a:endParaRPr lang="en-US" altLang="zh-CN" sz="1600" b="1" dirty="0">
              <a:solidFill>
                <a:srgbClr val="0960D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34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23424-66C1-C448-7827-87A8FD80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127B-A037-EA75-C170-CD01928019B9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Customer Service Automation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竖排文字占位符 4">
            <a:extLst>
              <a:ext uri="{FF2B5EF4-FFF2-40B4-BE49-F238E27FC236}">
                <a16:creationId xmlns:a16="http://schemas.microsoft.com/office/drawing/2014/main" id="{78C0329D-2790-6093-E6B3-3F67B3A4BD73}"/>
              </a:ext>
            </a:extLst>
          </p:cNvPr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pic>
        <p:nvPicPr>
          <p:cNvPr id="4098" name="Picture 2" descr="Here's a simple flow diagram of how an IVR with touch-tone and speech recognition technology may work.">
            <a:extLst>
              <a:ext uri="{FF2B5EF4-FFF2-40B4-BE49-F238E27FC236}">
                <a16:creationId xmlns:a16="http://schemas.microsoft.com/office/drawing/2014/main" id="{56374308-E656-4576-4BCF-A1DB1037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99" y="1787350"/>
            <a:ext cx="4704638" cy="250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6">
            <a:extLst>
              <a:ext uri="{FF2B5EF4-FFF2-40B4-BE49-F238E27FC236}">
                <a16:creationId xmlns:a16="http://schemas.microsoft.com/office/drawing/2014/main" id="{B206A755-2D4D-D5DA-4EEB-7C82C9397D7B}"/>
              </a:ext>
            </a:extLst>
          </p:cNvPr>
          <p:cNvSpPr txBox="1"/>
          <p:nvPr/>
        </p:nvSpPr>
        <p:spPr>
          <a:xfrm>
            <a:off x="493394" y="1111727"/>
            <a:ext cx="5683974" cy="50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2000" b="1" dirty="0">
                <a:solidFill>
                  <a:srgbClr val="0960D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Interactive Voice </a:t>
            </a:r>
            <a:r>
              <a:rPr lang="fr-FR" altLang="zh-CN" sz="2000" b="1" dirty="0" err="1">
                <a:solidFill>
                  <a:srgbClr val="0960D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Response</a:t>
            </a:r>
            <a:r>
              <a:rPr lang="fr-FR" altLang="zh-CN" sz="2000" b="1" dirty="0">
                <a:solidFill>
                  <a:srgbClr val="0960D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(IVR) System</a:t>
            </a:r>
          </a:p>
        </p:txBody>
      </p:sp>
      <p:cxnSp>
        <p:nvCxnSpPr>
          <p:cNvPr id="6" name="直接连接符 28">
            <a:extLst>
              <a:ext uri="{FF2B5EF4-FFF2-40B4-BE49-F238E27FC236}">
                <a16:creationId xmlns:a16="http://schemas.microsoft.com/office/drawing/2014/main" id="{353144D8-0185-09D1-78D1-A05F75DF7F49}"/>
              </a:ext>
            </a:extLst>
          </p:cNvPr>
          <p:cNvCxnSpPr/>
          <p:nvPr/>
        </p:nvCxnSpPr>
        <p:spPr>
          <a:xfrm>
            <a:off x="6096000" y="1111727"/>
            <a:ext cx="0" cy="50177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569F9E-D6F8-C395-461A-326F4C9DE147}"/>
              </a:ext>
            </a:extLst>
          </p:cNvPr>
          <p:cNvSpPr txBox="1"/>
          <p:nvPr/>
        </p:nvSpPr>
        <p:spPr>
          <a:xfrm>
            <a:off x="612429" y="4334590"/>
            <a:ext cx="4178245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Deterministic rule-based system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Very poor flexibility and experience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"/>
            </a:pPr>
            <a:r>
              <a:rPr lang="en-US" dirty="0"/>
              <a:t>linear interaction scheme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"/>
            </a:pPr>
            <a:r>
              <a:rPr lang="en-US" dirty="0"/>
              <a:t>no data exchange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"/>
            </a:pPr>
            <a:r>
              <a:rPr lang="en-US" dirty="0"/>
              <a:t>reliance on human intervention</a:t>
            </a: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1933C5A6-0E2E-8BA3-EF6F-BF5661ABC979}"/>
              </a:ext>
            </a:extLst>
          </p:cNvPr>
          <p:cNvSpPr txBox="1"/>
          <p:nvPr/>
        </p:nvSpPr>
        <p:spPr>
          <a:xfrm>
            <a:off x="6411594" y="1111726"/>
            <a:ext cx="5683974" cy="50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2000" b="1" dirty="0">
                <a:solidFill>
                  <a:srgbClr val="0960D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</a:t>
            </a:r>
            <a:r>
              <a:rPr lang="en-US" altLang="zh-CN" sz="2000" b="1" dirty="0">
                <a:solidFill>
                  <a:srgbClr val="0960D2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atural Language System</a:t>
            </a:r>
            <a:endParaRPr lang="fr-FR" altLang="zh-CN" sz="2000" b="1" dirty="0">
              <a:solidFill>
                <a:srgbClr val="0960D2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FC6ADC-75E1-0DF5-B905-79DA7EDCF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277" y="1660160"/>
            <a:ext cx="4766024" cy="27635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DE8054-4A6B-1DA6-A4AF-A629BDCA9387}"/>
              </a:ext>
            </a:extLst>
          </p:cNvPr>
          <p:cNvSpPr txBox="1"/>
          <p:nvPr/>
        </p:nvSpPr>
        <p:spPr>
          <a:xfrm>
            <a:off x="6687277" y="4334590"/>
            <a:ext cx="4651283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altLang="zh-CN" b="1" dirty="0"/>
              <a:t>odern interaction scheme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Data exchange through natural 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Challenge: NLU and NLG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NLU: to understand customer query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NLG: to derive a suitable response</a:t>
            </a:r>
          </a:p>
        </p:txBody>
      </p:sp>
    </p:spTree>
    <p:extLst>
      <p:ext uri="{BB962C8B-B14F-4D97-AF65-F5344CB8AC3E}">
        <p14:creationId xmlns:p14="http://schemas.microsoft.com/office/powerpoint/2010/main" val="299189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23424-66C1-C448-7827-87A8FD80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80775-D9BA-39FC-AC9C-F1ED48C6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29" y="1795266"/>
            <a:ext cx="4073681" cy="41826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73C0D0-E408-5D54-F7ED-12F31F91A532}"/>
              </a:ext>
            </a:extLst>
          </p:cNvPr>
          <p:cNvSpPr/>
          <p:nvPr/>
        </p:nvSpPr>
        <p:spPr>
          <a:xfrm>
            <a:off x="1118918" y="3124352"/>
            <a:ext cx="3060700" cy="45296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3127B-A037-EA75-C170-CD01928019B9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Retrieval-Based System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竖排文字占位符 4">
            <a:extLst>
              <a:ext uri="{FF2B5EF4-FFF2-40B4-BE49-F238E27FC236}">
                <a16:creationId xmlns:a16="http://schemas.microsoft.com/office/drawing/2014/main" id="{78C0329D-2790-6093-E6B3-3F67B3A4BD73}"/>
              </a:ext>
            </a:extLst>
          </p:cNvPr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AB7EE54-1EF3-C452-F740-E9E12F1648C6}"/>
              </a:ext>
            </a:extLst>
          </p:cNvPr>
          <p:cNvSpPr txBox="1"/>
          <p:nvPr/>
        </p:nvSpPr>
        <p:spPr>
          <a:xfrm>
            <a:off x="493394" y="1143021"/>
            <a:ext cx="11240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Retrieval-based chatbots are widely used in closed-domain </a:t>
            </a:r>
            <a:r>
              <a:rPr lang="en-US" dirty="0"/>
              <a:t>service </a:t>
            </a:r>
            <a:r>
              <a:rPr lang="en-MY" dirty="0"/>
              <a:t>scenarios, relying on a </a:t>
            </a:r>
            <a:r>
              <a:rPr lang="en-MY" b="1" dirty="0"/>
              <a:t>predefined set of responses</a:t>
            </a:r>
            <a:r>
              <a:rPr lang="en-MY" dirty="0"/>
              <a:t>.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B4FB5-40F7-1D93-5777-B6744B0327AF}"/>
              </a:ext>
            </a:extLst>
          </p:cNvPr>
          <p:cNvSpPr txBox="1"/>
          <p:nvPr/>
        </p:nvSpPr>
        <p:spPr>
          <a:xfrm>
            <a:off x="1751801" y="3181558"/>
            <a:ext cx="1718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600" b="1" dirty="0">
                <a:solidFill>
                  <a:srgbClr val="0960D2"/>
                </a:solidFill>
              </a:rPr>
              <a:t>Search Query</a:t>
            </a:r>
            <a:endParaRPr lang="en-US" sz="1600" b="1" dirty="0">
              <a:solidFill>
                <a:srgbClr val="0960D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6170-0A29-44E4-E413-77F3BFAE3A26}"/>
              </a:ext>
            </a:extLst>
          </p:cNvPr>
          <p:cNvSpPr txBox="1"/>
          <p:nvPr/>
        </p:nvSpPr>
        <p:spPr>
          <a:xfrm>
            <a:off x="7401326" y="2061425"/>
            <a:ext cx="4178245" cy="3650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Deterministic</a:t>
            </a:r>
            <a:r>
              <a:rPr lang="en-US" altLang="zh-CN" b="1" dirty="0"/>
              <a:t> data-driven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Moderate flexibility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accept diverse query expressions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knowledge can be updated easily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Provide </a:t>
            </a:r>
            <a:r>
              <a:rPr lang="en-US" b="1" dirty="0">
                <a:solidFill>
                  <a:srgbClr val="0960D2"/>
                </a:solidFill>
              </a:rPr>
              <a:t>factually</a:t>
            </a:r>
            <a:r>
              <a:rPr lang="en-US" b="1" dirty="0"/>
              <a:t> correct response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"/>
            </a:pPr>
            <a:r>
              <a:rPr lang="en-US" dirty="0"/>
              <a:t>misalignment in query-response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"/>
            </a:pPr>
            <a:r>
              <a:rPr lang="en-US" dirty="0"/>
              <a:t>knowledge gap failure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"/>
            </a:pPr>
            <a:r>
              <a:rPr lang="en-US" dirty="0"/>
              <a:t>reliance on manual update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94A57A-7EA2-3FC0-067B-F4928E2A883F}"/>
              </a:ext>
            </a:extLst>
          </p:cNvPr>
          <p:cNvGrpSpPr/>
          <p:nvPr/>
        </p:nvGrpSpPr>
        <p:grpSpPr>
          <a:xfrm>
            <a:off x="4760434" y="1724019"/>
            <a:ext cx="2185200" cy="4619347"/>
            <a:chOff x="4760434" y="1724019"/>
            <a:chExt cx="2185200" cy="46193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0623EA-E3E6-B65D-293B-BC8862B2C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" t="13216" r="10484" b="9134"/>
            <a:stretch/>
          </p:blipFill>
          <p:spPr>
            <a:xfrm>
              <a:off x="4760435" y="2247900"/>
              <a:ext cx="2185199" cy="409546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7F356B-8BDF-125E-379E-33EB1210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" t="394" r="10484" b="89673"/>
            <a:stretch/>
          </p:blipFill>
          <p:spPr>
            <a:xfrm>
              <a:off x="4760434" y="1724019"/>
              <a:ext cx="2185199" cy="52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79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23424-66C1-C448-7827-87A8FD80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127B-A037-EA75-C170-CD01928019B9}"/>
              </a:ext>
            </a:extLst>
          </p:cNvPr>
          <p:cNvSpPr txBox="1"/>
          <p:nvPr/>
        </p:nvSpPr>
        <p:spPr>
          <a:xfrm>
            <a:off x="493394" y="258046"/>
            <a:ext cx="11064197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1D4BA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Task-Oriented System</a:t>
            </a:r>
            <a:endParaRPr lang="zh-CN" altLang="en-US" sz="2800" b="1" dirty="0">
              <a:solidFill>
                <a:srgbClr val="1D4B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竖排文字占位符 4">
            <a:extLst>
              <a:ext uri="{FF2B5EF4-FFF2-40B4-BE49-F238E27FC236}">
                <a16:creationId xmlns:a16="http://schemas.microsoft.com/office/drawing/2014/main" id="{78C0329D-2790-6093-E6B3-3F67B3A4BD73}"/>
              </a:ext>
            </a:extLst>
          </p:cNvPr>
          <p:cNvSpPr txBox="1"/>
          <p:nvPr/>
        </p:nvSpPr>
        <p:spPr>
          <a:xfrm>
            <a:off x="612429" y="1425934"/>
            <a:ext cx="4073681" cy="460311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u="sng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sz="2400" dirty="0">
              <a:solidFill>
                <a:srgbClr val="404040"/>
              </a:solidFill>
              <a:effectLst/>
              <a:latin typeface="Helvetica" panose="020B06040202020202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874A3-EAA9-77D2-5A6E-52F64E06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04" t="5618" r="2818" b="1728"/>
          <a:stretch/>
        </p:blipFill>
        <p:spPr>
          <a:xfrm>
            <a:off x="6686683" y="3181318"/>
            <a:ext cx="4955274" cy="2981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945B1-41AF-1F91-13D2-B9D6FA3DB457}"/>
              </a:ext>
            </a:extLst>
          </p:cNvPr>
          <p:cNvSpPr txBox="1"/>
          <p:nvPr/>
        </p:nvSpPr>
        <p:spPr>
          <a:xfrm>
            <a:off x="493394" y="1140696"/>
            <a:ext cx="10901922" cy="408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comparison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 chit-chat system, customer service involves problem-solving and task handling.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Inbound service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Customer inquires basic information or files a complaint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Customer seeks problem-solving guidance (e.g., after-sales support)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Customer requests system operations (e.g., restaurant reservation)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Outbound service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Promotional sales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Customer surveys (e.g., </a:t>
            </a:r>
            <a:r>
              <a:rPr lang="en-US" dirty="0">
                <a:effectLst/>
              </a:rPr>
              <a:t>post-transaction NPS)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Domain-specific tasks (e.g., </a:t>
            </a:r>
            <a:r>
              <a:rPr lang="en-US" dirty="0">
                <a:effectLst/>
              </a:rPr>
              <a:t>debt collection)</a:t>
            </a:r>
          </a:p>
        </p:txBody>
      </p:sp>
      <p:pic>
        <p:nvPicPr>
          <p:cNvPr id="5" name="1月11日(1)">
            <a:hlinkClick r:id="" action="ppaction://media"/>
            <a:extLst>
              <a:ext uri="{FF2B5EF4-FFF2-40B4-BE49-F238E27FC236}">
                <a16:creationId xmlns:a16="http://schemas.microsoft.com/office/drawing/2014/main" id="{922A15DE-710A-D9B3-FFB6-223CF919B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9092" y="481445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JmYTU4NmNiNWNkNGE0OWM1Y2Y3MzhiZmI4N2FmZm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045B857AFE7543AD7ED1A0061BEBAD" ma:contentTypeVersion="9" ma:contentTypeDescription="Create a new document." ma:contentTypeScope="" ma:versionID="651186587c17d95b0c1e8e978835a5f9">
  <xsd:schema xmlns:xsd="http://www.w3.org/2001/XMLSchema" xmlns:xs="http://www.w3.org/2001/XMLSchema" xmlns:p="http://schemas.microsoft.com/office/2006/metadata/properties" xmlns:ns3="03ff90dd-b867-473f-9ad0-677b5851ed90" targetNamespace="http://schemas.microsoft.com/office/2006/metadata/properties" ma:root="true" ma:fieldsID="965e0a958bd048cf55ca6bc522dbb281" ns3:_="">
    <xsd:import namespace="03ff90dd-b867-473f-9ad0-677b5851ed9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ff90dd-b867-473f-9ad0-677b5851ed9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849DC5-4333-4268-9B91-FC24634896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632299-8896-435A-87D2-460B98AB30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ff90dd-b867-473f-9ad0-677b5851ed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D24C4E-B331-41ED-BB11-C5C4EA1C0A07}">
  <ds:schemaRefs>
    <ds:schemaRef ds:uri="03ff90dd-b867-473f-9ad0-677b5851ed90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736</Words>
  <Application>Microsoft Office PowerPoint</Application>
  <PresentationFormat>宽屏</PresentationFormat>
  <Paragraphs>121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Wingdings</vt:lpstr>
      <vt:lpstr>思源黑体 CN Regular</vt:lpstr>
      <vt:lpstr>Helvetica</vt:lpstr>
      <vt:lpstr>思源黑体 CN Bold</vt:lpstr>
      <vt:lpstr>Calibri</vt:lpstr>
      <vt:lpstr>微软雅黑 Light</vt:lpstr>
      <vt:lpstr>Impact</vt:lpstr>
      <vt:lpstr>Arial</vt:lpstr>
      <vt:lpstr>Courier New</vt:lpstr>
      <vt:lpstr>微软雅黑</vt:lpstr>
      <vt:lpstr>阿里巴巴普惠体</vt:lpstr>
      <vt:lpstr>新細明體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baibai</dc:creator>
  <cp:lastModifiedBy>HONG, Mengze [Student]</cp:lastModifiedBy>
  <cp:revision>657</cp:revision>
  <dcterms:created xsi:type="dcterms:W3CDTF">2024-07-16T02:40:00Z</dcterms:created>
  <dcterms:modified xsi:type="dcterms:W3CDTF">2026-01-11T15:46:23Z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2052-12.1.0.17857</vt:lpwstr>
  </property>
  <property fmtid="{D5CDD505-2E9C-101B-9397-08002B2CF9AE}" pid="3" name="ICV">
    <vt:lpwstr>E184E067C7B61075ABDD95660A0D0E13_43</vt:lpwstr>
  </property>
  <property fmtid="{D5CDD505-2E9C-101B-9397-08002B2CF9AE}" pid="4" name="ContentTypeId">
    <vt:lpwstr>0x01010022045B857AFE7543AD7ED1A0061BEBAD</vt:lpwstr>
  </property>
</Properties>
</file>